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913" r:id="rId3"/>
    <p:sldId id="963" r:id="rId4"/>
    <p:sldId id="964" r:id="rId5"/>
    <p:sldId id="965" r:id="rId6"/>
    <p:sldId id="967" r:id="rId7"/>
    <p:sldId id="462" r:id="rId8"/>
    <p:sldId id="969" r:id="rId9"/>
    <p:sldId id="466" r:id="rId10"/>
    <p:sldId id="968" r:id="rId11"/>
    <p:sldId id="970" r:id="rId12"/>
    <p:sldId id="976" r:id="rId13"/>
    <p:sldId id="975" r:id="rId14"/>
    <p:sldId id="977" r:id="rId15"/>
    <p:sldId id="957" r:id="rId16"/>
    <p:sldId id="960" r:id="rId17"/>
    <p:sldId id="972" r:id="rId18"/>
    <p:sldId id="973" r:id="rId19"/>
    <p:sldId id="974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00FFCC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98" autoAdjust="0"/>
    <p:restoredTop sz="60401" autoAdjust="0"/>
  </p:normalViewPr>
  <p:slideViewPr>
    <p:cSldViewPr snapToGrid="0">
      <p:cViewPr varScale="1">
        <p:scale>
          <a:sx n="40" d="100"/>
          <a:sy n="40" d="100"/>
        </p:scale>
        <p:origin x="20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04"/>
    </p:cViewPr>
  </p:sorterViewPr>
  <p:notesViewPr>
    <p:cSldViewPr snapToGrid="0">
      <p:cViewPr>
        <p:scale>
          <a:sx n="66" d="100"/>
          <a:sy n="66" d="100"/>
        </p:scale>
        <p:origin x="-2280" y="516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t" anchorCtr="0" compatLnSpc="1">
            <a:prstTxWarp prst="textNoShape">
              <a:avLst/>
            </a:prstTxWarp>
          </a:bodyPr>
          <a:lstStyle>
            <a:lvl1pPr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0678" y="0"/>
            <a:ext cx="32115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t" anchorCtr="0" compatLnSpc="1">
            <a:prstTxWarp prst="textNoShape">
              <a:avLst/>
            </a:prstTxWarp>
          </a:bodyPr>
          <a:lstStyle>
            <a:lvl1pPr algn="r"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31353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b" anchorCtr="0" compatLnSpc="1">
            <a:prstTxWarp prst="textNoShape">
              <a:avLst/>
            </a:prstTxWarp>
          </a:bodyPr>
          <a:lstStyle>
            <a:lvl1pPr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0678" y="9142413"/>
            <a:ext cx="32115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b" anchorCtr="0" compatLnSpc="1">
            <a:prstTxWarp prst="textNoShape">
              <a:avLst/>
            </a:prstTxWarp>
          </a:bodyPr>
          <a:lstStyle>
            <a:lvl1pPr algn="r" defTabSz="966548">
              <a:defRPr sz="1200" b="0">
                <a:latin typeface="Times New Roman" pitchFamily="18" charset="0"/>
              </a:defRPr>
            </a:lvl1pPr>
          </a:lstStyle>
          <a:p>
            <a:fld id="{9141E3DF-7646-4175-91F3-C4A79ECB3F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75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>
            <a:lvl1pPr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5" y="3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>
            <a:lvl1pPr algn="r"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91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7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b" anchorCtr="0" compatLnSpc="1">
            <a:prstTxWarp prst="textNoShape">
              <a:avLst/>
            </a:prstTxWarp>
          </a:bodyPr>
          <a:lstStyle>
            <a:lvl1pPr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5" y="9121777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b" anchorCtr="0" compatLnSpc="1">
            <a:prstTxWarp prst="textNoShape">
              <a:avLst/>
            </a:prstTxWarp>
          </a:bodyPr>
          <a:lstStyle>
            <a:lvl1pPr algn="r" defTabSz="1020510">
              <a:defRPr sz="1400" b="0">
                <a:latin typeface="Times New Roman" pitchFamily="18" charset="0"/>
              </a:defRPr>
            </a:lvl1pPr>
          </a:lstStyle>
          <a:p>
            <a:fld id="{8CADC92C-5FC0-400D-B7CA-685405403B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7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DC92C-5FC0-400D-B7CA-685405403B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37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D8641-491C-4AA6-B85A-3840FC9D25E9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28806-A500-4488-9C8B-53CAF53495E3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Princess Sumaya University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4241 - Digital Logic 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Dr. Bassam Kahhaleh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28BE7-622C-460B-8D9A-51F36D307FE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467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Princess Sumaya University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4241 - Digital Logic 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Dr. Bassam Kahhaleh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8CC66-BAD6-4BB4-A8C1-01CCA163971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47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9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99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0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80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FE7EE-1134-4CAE-8174-85CA02A025A6}" type="slidenum">
              <a:rPr lang="en-US"/>
              <a:pPr/>
              <a:t>6</a:t>
            </a:fld>
            <a:endParaRPr lang="en-US"/>
          </a:p>
        </p:txBody>
      </p:sp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10205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7A092A-6A73-4240-80D5-F75F4AB5A122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102051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B76B4-A198-43D7-B8C8-8BE79792EE11}" type="slidenum">
              <a:rPr lang="en-US"/>
              <a:pPr/>
              <a:t>8</a:t>
            </a:fld>
            <a:endParaRPr lang="en-US"/>
          </a:p>
        </p:txBody>
      </p:sp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Considered as Flip Flop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10205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7A092A-6A73-4240-80D5-F75F4AB5A122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102051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6113" y="6515100"/>
            <a:ext cx="877887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fld id="{EDD5626F-7D5E-4EDC-AF0A-737046A3BC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29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44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92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0"/>
            <a:ext cx="7772400" cy="1020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138" y="1314450"/>
            <a:ext cx="7772400" cy="50276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4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0"/>
            <a:ext cx="7772400" cy="1020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9138" y="1314450"/>
            <a:ext cx="3810000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1314450"/>
            <a:ext cx="3810000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Line 57"/>
          <p:cNvSpPr>
            <a:spLocks noChangeShapeType="1"/>
          </p:cNvSpPr>
          <p:nvPr userDrawn="1"/>
        </p:nvSpPr>
        <p:spPr bwMode="auto">
          <a:xfrm>
            <a:off x="581025" y="1173163"/>
            <a:ext cx="8015288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0"/>
            <a:ext cx="7772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314450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3200" b="1">
          <a:solidFill>
            <a:schemeClr val="tx1"/>
          </a:solidFill>
          <a:latin typeface="+mj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8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400" b="1">
          <a:solidFill>
            <a:schemeClr val="tx1"/>
          </a:solidFill>
          <a:latin typeface="+mj-lt"/>
        </a:defRPr>
      </a:lvl3pPr>
      <a:lvl4pPr marL="1544638" indent="-173038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000" b="1">
          <a:solidFill>
            <a:schemeClr val="tx1"/>
          </a:solidFill>
          <a:latin typeface="+mj-lt"/>
        </a:defRPr>
      </a:lvl4pPr>
      <a:lvl5pPr marL="20066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j-lt"/>
        </a:defRPr>
      </a:lvl5pPr>
      <a:lvl6pPr marL="24638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9210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33782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8354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Text Box 55"/>
          <p:cNvSpPr txBox="1">
            <a:spLocks noChangeArrowheads="1"/>
          </p:cNvSpPr>
          <p:nvPr userDrawn="1"/>
        </p:nvSpPr>
        <p:spPr bwMode="auto">
          <a:xfrm>
            <a:off x="696913" y="6338888"/>
            <a:ext cx="2728912" cy="519112"/>
          </a:xfrm>
          <a:prstGeom prst="rect">
            <a:avLst/>
          </a:prstGeom>
          <a:noFill/>
          <a:ln w="1588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80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 userDrawn="1"/>
        </p:nvSpPr>
        <p:spPr bwMode="auto">
          <a:xfrm>
            <a:off x="581025" y="1173163"/>
            <a:ext cx="8015288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800" b="0">
              <a:solidFill>
                <a:srgbClr val="000000"/>
              </a:solidFill>
            </a:endParaRPr>
          </a:p>
        </p:txBody>
      </p:sp>
      <p:sp>
        <p:nvSpPr>
          <p:cNvPr id="10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0"/>
            <a:ext cx="7772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314450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err="1" smtClean="0"/>
              <a:t>levelar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440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8" r:id="rId3"/>
    <p:sldLayoutId id="2147483674" r:id="rId4"/>
    <p:sldLayoutId id="2147483675" r:id="rId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3200" b="1">
          <a:solidFill>
            <a:schemeClr val="tx1"/>
          </a:solidFill>
          <a:latin typeface="+mj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8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400" b="1">
          <a:solidFill>
            <a:schemeClr val="tx1"/>
          </a:solidFill>
          <a:latin typeface="+mj-lt"/>
        </a:defRPr>
      </a:lvl3pPr>
      <a:lvl4pPr marL="1544638" indent="-173038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000" b="1">
          <a:solidFill>
            <a:schemeClr val="tx1"/>
          </a:solidFill>
          <a:latin typeface="+mj-lt"/>
        </a:defRPr>
      </a:lvl4pPr>
      <a:lvl5pPr marL="20066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j-lt"/>
        </a:defRPr>
      </a:lvl5pPr>
      <a:lvl6pPr marL="24638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9210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33782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8354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40254" y="2122098"/>
            <a:ext cx="7772400" cy="3115996"/>
          </a:xfrm>
        </p:spPr>
        <p:txBody>
          <a:bodyPr/>
          <a:lstStyle/>
          <a:p>
            <a:r>
              <a:rPr lang="en-US" sz="6000" dirty="0" smtClean="0"/>
              <a:t>Sequential </a:t>
            </a:r>
            <a:r>
              <a:rPr lang="en-US" sz="6000" dirty="0"/>
              <a:t>Circuits</a:t>
            </a:r>
          </a:p>
        </p:txBody>
      </p:sp>
    </p:spTree>
    <p:extLst>
      <p:ext uri="{BB962C8B-B14F-4D97-AF65-F5344CB8AC3E}">
        <p14:creationId xmlns:p14="http://schemas.microsoft.com/office/powerpoint/2010/main" val="1289593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Latches a re a synchronous, </a:t>
            </a:r>
            <a:r>
              <a:rPr lang="en-GB" sz="2800" b="0" dirty="0" smtClean="0"/>
              <a:t>which means that </a:t>
            </a:r>
            <a:r>
              <a:rPr lang="en-GB" sz="2800" b="0" dirty="0"/>
              <a:t>the output </a:t>
            </a:r>
            <a:r>
              <a:rPr lang="en-GB" sz="2800" b="0" dirty="0" smtClean="0"/>
              <a:t>changes very soon after the input </a:t>
            </a:r>
            <a:r>
              <a:rPr lang="en-GB" sz="2800" b="0" dirty="0"/>
              <a:t>changes. Most </a:t>
            </a:r>
            <a:r>
              <a:rPr lang="en-GB" sz="2800" b="0" dirty="0" smtClean="0"/>
              <a:t>computers today</a:t>
            </a:r>
            <a:r>
              <a:rPr lang="en-GB" sz="2800" b="0" dirty="0"/>
              <a:t>, on the other hand, are synchronous, which means that the outputs of all the sequential circuits </a:t>
            </a:r>
            <a:r>
              <a:rPr lang="en-GB" sz="2800" b="0" dirty="0" smtClean="0"/>
              <a:t>change simultaneously </a:t>
            </a:r>
            <a:r>
              <a:rPr lang="en-GB" sz="2800" b="0" dirty="0"/>
              <a:t>to the rhythm of a global clock signal.  </a:t>
            </a:r>
          </a:p>
          <a:p>
            <a:r>
              <a:rPr lang="en-GB" sz="2800" b="0" dirty="0"/>
              <a:t>A flip-flop is a synchronous version of the latch. </a:t>
            </a:r>
          </a:p>
        </p:txBody>
      </p:sp>
    </p:spTree>
    <p:extLst>
      <p:ext uri="{BB962C8B-B14F-4D97-AF65-F5344CB8AC3E}">
        <p14:creationId xmlns:p14="http://schemas.microsoft.com/office/powerpoint/2010/main" val="1139950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A </a:t>
            </a:r>
            <a:r>
              <a:rPr lang="en-GB" sz="2800" b="0" dirty="0"/>
              <a:t>flip-flop circuit can be constructed from two NAND gates or two NOR gates</a:t>
            </a:r>
            <a:r>
              <a:rPr lang="en-GB" sz="2800" b="0" dirty="0" smtClean="0"/>
              <a:t>. </a:t>
            </a:r>
            <a:r>
              <a:rPr lang="en-GB" sz="2800" b="0" dirty="0"/>
              <a:t>Each flip-flop has two outputs, Q and Q′, and two inputs, set and reset. This type of flip-flop is referred </a:t>
            </a:r>
            <a:r>
              <a:rPr lang="en-GB" sz="2800" b="0" dirty="0" smtClean="0"/>
              <a:t>to as </a:t>
            </a:r>
            <a:r>
              <a:rPr lang="en-GB" sz="2800" b="0" dirty="0"/>
              <a:t>an SR flip-flop or SR </a:t>
            </a:r>
            <a:r>
              <a:rPr lang="en-GB" sz="2800" b="0" dirty="0" smtClean="0"/>
              <a:t>latch</a:t>
            </a:r>
            <a:r>
              <a:rPr lang="en-GB" sz="2800" b="0" dirty="0"/>
              <a:t>. The </a:t>
            </a:r>
            <a:r>
              <a:rPr lang="en-GB" sz="2800" b="0" dirty="0" smtClean="0"/>
              <a:t>flip-flop </a:t>
            </a:r>
            <a:r>
              <a:rPr lang="en-GB" sz="2800" b="0" dirty="0"/>
              <a:t>in </a:t>
            </a:r>
            <a:r>
              <a:rPr lang="en-GB" sz="2800" b="0" dirty="0" smtClean="0"/>
              <a:t>has two </a:t>
            </a:r>
            <a:r>
              <a:rPr lang="en-GB" sz="2800" b="0" dirty="0"/>
              <a:t>useful states. When Q=1 and Q′=0, it is in the set </a:t>
            </a:r>
            <a:r>
              <a:rPr lang="en-GB" sz="2800" b="0" dirty="0" smtClean="0"/>
              <a:t>state (or </a:t>
            </a:r>
            <a:r>
              <a:rPr lang="en-GB" sz="2800" b="0" dirty="0"/>
              <a:t>1 -state). When Q =0 an d Q′=1, it is in the clear state (or 0 -state). </a:t>
            </a:r>
            <a:endParaRPr lang="en-GB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542312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The outputs </a:t>
            </a:r>
            <a:r>
              <a:rPr lang="en-GB" sz="2800" b="0" dirty="0"/>
              <a:t>Q  </a:t>
            </a:r>
            <a:r>
              <a:rPr lang="en-GB" sz="2800" b="0" dirty="0" smtClean="0"/>
              <a:t>and </a:t>
            </a:r>
            <a:r>
              <a:rPr lang="en-GB" sz="2800" b="0" dirty="0"/>
              <a:t>Q′ are complements </a:t>
            </a:r>
            <a:r>
              <a:rPr lang="en-GB" sz="2800" b="0" dirty="0" smtClean="0"/>
              <a:t>of each other </a:t>
            </a:r>
            <a:r>
              <a:rPr lang="en-GB" sz="2800" b="0" dirty="0"/>
              <a:t>and are referred to as the normal and complement outputs, respectively. </a:t>
            </a:r>
            <a:r>
              <a:rPr lang="en-GB" sz="2800" b="0" dirty="0" smtClean="0"/>
              <a:t>The binary </a:t>
            </a:r>
            <a:r>
              <a:rPr lang="en-GB" sz="2800" b="0" dirty="0"/>
              <a:t>state of the flip-flop is taken </a:t>
            </a:r>
            <a:r>
              <a:rPr lang="en-GB" sz="2800" b="0" dirty="0" smtClean="0"/>
              <a:t>to be </a:t>
            </a:r>
            <a:r>
              <a:rPr lang="en-GB" sz="2800" b="0" dirty="0"/>
              <a:t>the value of the normal output. </a:t>
            </a:r>
          </a:p>
        </p:txBody>
      </p:sp>
    </p:spTree>
    <p:extLst>
      <p:ext uri="{BB962C8B-B14F-4D97-AF65-F5344CB8AC3E}">
        <p14:creationId xmlns:p14="http://schemas.microsoft.com/office/powerpoint/2010/main" val="422106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 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If D input is </a:t>
            </a:r>
            <a:r>
              <a:rPr lang="en-GB" sz="2800" b="0" dirty="0"/>
              <a:t>1, the flip-flop is switched to </a:t>
            </a:r>
            <a:r>
              <a:rPr lang="en-GB" sz="2800" b="0" dirty="0" smtClean="0"/>
              <a:t>the </a:t>
            </a:r>
            <a:r>
              <a:rPr lang="en-GB" sz="2800" b="0" dirty="0"/>
              <a:t>set state (unless it was already set). If </a:t>
            </a:r>
            <a:r>
              <a:rPr lang="en-GB" sz="2800" b="0" dirty="0" smtClean="0"/>
              <a:t>it is </a:t>
            </a:r>
            <a:r>
              <a:rPr lang="en-GB" sz="2800" b="0" dirty="0"/>
              <a:t>0, the flip-flop switches </a:t>
            </a:r>
            <a:r>
              <a:rPr lang="en-GB" sz="2800" b="0" dirty="0" smtClean="0"/>
              <a:t>to the clear state. </a:t>
            </a:r>
            <a:endParaRPr lang="en-GB" sz="28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916" y="2957400"/>
            <a:ext cx="3837953" cy="17887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095" y="2957400"/>
            <a:ext cx="2621362" cy="262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94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J-K Flip-flop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>
          <a:xfrm>
            <a:off x="719138" y="1314450"/>
            <a:ext cx="4718325" cy="5027613"/>
          </a:xfrm>
        </p:spPr>
        <p:txBody>
          <a:bodyPr/>
          <a:lstStyle/>
          <a:p>
            <a:r>
              <a:rPr lang="en-US" sz="2800" dirty="0">
                <a:latin typeface="Arial" pitchFamily="34" charset="0"/>
              </a:rPr>
              <a:t>Behavior </a:t>
            </a:r>
            <a:r>
              <a:rPr lang="en-US" sz="2800" dirty="0" smtClean="0">
                <a:latin typeface="Arial" pitchFamily="34" charset="0"/>
              </a:rPr>
              <a:t>of JK flip-flop:</a:t>
            </a:r>
            <a:endParaRPr lang="en-US" sz="2800" dirty="0">
              <a:solidFill>
                <a:schemeClr val="accent2"/>
              </a:solidFill>
              <a:latin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</a:rPr>
              <a:t>Same as S-R flip-flop with J analogous to S and K analogous to R</a:t>
            </a:r>
          </a:p>
          <a:p>
            <a:pPr lvl="1"/>
            <a:r>
              <a:rPr lang="en-US" sz="2400" u="sng" dirty="0">
                <a:latin typeface="Arial" pitchFamily="34" charset="0"/>
              </a:rPr>
              <a:t>Except</a:t>
            </a:r>
            <a:r>
              <a:rPr lang="en-US" sz="2400" dirty="0">
                <a:latin typeface="Arial" pitchFamily="34" charset="0"/>
              </a:rPr>
              <a:t> that </a:t>
            </a:r>
            <a:r>
              <a:rPr lang="en-US" sz="2400" dirty="0">
                <a:solidFill>
                  <a:srgbClr val="3333FF"/>
                </a:solidFill>
                <a:latin typeface="Arial" pitchFamily="34" charset="0"/>
              </a:rPr>
              <a:t>J = K = 1 is allowed</a:t>
            </a:r>
            <a:r>
              <a:rPr lang="en-US" sz="2400" dirty="0">
                <a:latin typeface="Arial" pitchFamily="34" charset="0"/>
              </a:rPr>
              <a:t>, and</a:t>
            </a:r>
          </a:p>
          <a:p>
            <a:pPr lvl="1"/>
            <a:r>
              <a:rPr lang="en-US" sz="2400" dirty="0">
                <a:latin typeface="Arial" pitchFamily="34" charset="0"/>
              </a:rPr>
              <a:t>For J = K = 1, the flip-flop changes to the </a:t>
            </a:r>
            <a:r>
              <a:rPr lang="en-US" sz="2400" i="1" dirty="0">
                <a:solidFill>
                  <a:srgbClr val="3333FF"/>
                </a:solidFill>
                <a:latin typeface="Arial" pitchFamily="34" charset="0"/>
              </a:rPr>
              <a:t>opposite state </a:t>
            </a:r>
            <a:r>
              <a:rPr lang="en-US" sz="2400" dirty="0">
                <a:latin typeface="Arial" pitchFamily="34" charset="0"/>
              </a:rPr>
              <a:t>(toggle</a:t>
            </a:r>
            <a:r>
              <a:rPr lang="en-US" sz="2400" dirty="0" smtClean="0">
                <a:latin typeface="Arial" pitchFamily="34" charset="0"/>
              </a:rPr>
              <a:t>)</a:t>
            </a:r>
          </a:p>
          <a:p>
            <a:r>
              <a:rPr lang="en-US" dirty="0" smtClean="0">
                <a:latin typeface="Arial" pitchFamily="34" charset="0"/>
              </a:rPr>
              <a:t>Behavior described by the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</a:rPr>
              <a:t>characteristic table </a:t>
            </a:r>
            <a:r>
              <a:rPr lang="en-US" sz="2800" dirty="0" smtClean="0">
                <a:latin typeface="Arial" pitchFamily="34" charset="0"/>
              </a:rPr>
              <a:t>(function table):</a:t>
            </a:r>
            <a:endParaRPr lang="en-US" dirty="0" smtClean="0">
              <a:latin typeface="Arial" pitchFamily="34" charset="0"/>
            </a:endParaRPr>
          </a:p>
          <a:p>
            <a:endParaRPr lang="en-US" dirty="0">
              <a:latin typeface="Arial" pitchFamily="34" charset="0"/>
            </a:endParaRPr>
          </a:p>
        </p:txBody>
      </p:sp>
      <p:grpSp>
        <p:nvGrpSpPr>
          <p:cNvPr id="860177" name="Group 17"/>
          <p:cNvGrpSpPr>
            <a:grpSpLocks/>
          </p:cNvGrpSpPr>
          <p:nvPr/>
        </p:nvGrpSpPr>
        <p:grpSpPr bwMode="auto">
          <a:xfrm>
            <a:off x="6103773" y="1354497"/>
            <a:ext cx="2230437" cy="2395537"/>
            <a:chOff x="3905" y="2451"/>
            <a:chExt cx="1405" cy="1509"/>
          </a:xfrm>
        </p:grpSpPr>
        <p:grpSp>
          <p:nvGrpSpPr>
            <p:cNvPr id="860168" name="Group 8"/>
            <p:cNvGrpSpPr>
              <a:grpSpLocks/>
            </p:cNvGrpSpPr>
            <p:nvPr/>
          </p:nvGrpSpPr>
          <p:grpSpPr bwMode="auto">
            <a:xfrm>
              <a:off x="3905" y="2451"/>
              <a:ext cx="1405" cy="1509"/>
              <a:chOff x="3539" y="1207"/>
              <a:chExt cx="1405" cy="1509"/>
            </a:xfrm>
          </p:grpSpPr>
          <p:sp>
            <p:nvSpPr>
              <p:cNvPr id="860169" name="Freeform 9"/>
              <p:cNvSpPr>
                <a:spLocks noChangeAspect="1" noEditPoints="1"/>
              </p:cNvSpPr>
              <p:nvPr/>
            </p:nvSpPr>
            <p:spPr bwMode="auto">
              <a:xfrm>
                <a:off x="3539" y="1551"/>
                <a:ext cx="1405" cy="79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8" y="0"/>
                  </a:cxn>
                  <a:cxn ang="0">
                    <a:pos x="602" y="0"/>
                  </a:cxn>
                  <a:cxn ang="0">
                    <a:pos x="702" y="0"/>
                  </a:cxn>
                  <a:cxn ang="0">
                    <a:pos x="0" y="208"/>
                  </a:cxn>
                  <a:cxn ang="0">
                    <a:pos x="108" y="208"/>
                  </a:cxn>
                  <a:cxn ang="0">
                    <a:pos x="0" y="398"/>
                  </a:cxn>
                  <a:cxn ang="0">
                    <a:pos x="108" y="398"/>
                  </a:cxn>
                </a:cxnLst>
                <a:rect l="0" t="0" r="r" b="b"/>
                <a:pathLst>
                  <a:path w="702" h="398">
                    <a:moveTo>
                      <a:pt x="0" y="0"/>
                    </a:moveTo>
                    <a:lnTo>
                      <a:pt x="108" y="0"/>
                    </a:lnTo>
                    <a:moveTo>
                      <a:pt x="602" y="0"/>
                    </a:moveTo>
                    <a:lnTo>
                      <a:pt x="702" y="0"/>
                    </a:lnTo>
                    <a:moveTo>
                      <a:pt x="0" y="208"/>
                    </a:moveTo>
                    <a:lnTo>
                      <a:pt x="108" y="208"/>
                    </a:lnTo>
                    <a:moveTo>
                      <a:pt x="0" y="398"/>
                    </a:moveTo>
                    <a:lnTo>
                      <a:pt x="108" y="398"/>
                    </a:lnTo>
                  </a:path>
                </a:pathLst>
              </a:custGeom>
              <a:noFill/>
              <a:ln w="15875" cap="flat">
                <a:solidFill>
                  <a:srgbClr val="231F2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8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0170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3815" y="1401"/>
                <a:ext cx="8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J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1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4067" y="1823"/>
                <a:ext cx="14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C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2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3815" y="2198"/>
                <a:ext cx="162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K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3" name="Freeform 13"/>
              <p:cNvSpPr>
                <a:spLocks noChangeAspect="1" noEditPoints="1"/>
              </p:cNvSpPr>
              <p:nvPr/>
            </p:nvSpPr>
            <p:spPr bwMode="auto">
              <a:xfrm>
                <a:off x="3735" y="1207"/>
                <a:ext cx="1201" cy="1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77"/>
                  </a:cxn>
                  <a:cxn ang="0">
                    <a:pos x="250" y="377"/>
                  </a:cxn>
                  <a:cxn ang="0">
                    <a:pos x="250" y="0"/>
                  </a:cxn>
                  <a:cxn ang="0">
                    <a:pos x="0" y="0"/>
                  </a:cxn>
                  <a:cxn ang="0">
                    <a:pos x="0" y="166"/>
                  </a:cxn>
                  <a:cxn ang="0">
                    <a:pos x="60" y="186"/>
                  </a:cxn>
                  <a:cxn ang="0">
                    <a:pos x="0" y="211"/>
                  </a:cxn>
                  <a:cxn ang="0">
                    <a:pos x="300" y="283"/>
                  </a:cxn>
                  <a:cxn ang="0">
                    <a:pos x="275" y="308"/>
                  </a:cxn>
                  <a:cxn ang="0">
                    <a:pos x="250" y="283"/>
                  </a:cxn>
                  <a:cxn ang="0">
                    <a:pos x="275" y="258"/>
                  </a:cxn>
                  <a:cxn ang="0">
                    <a:pos x="300" y="283"/>
                  </a:cxn>
                </a:cxnLst>
                <a:rect l="0" t="0" r="r" b="b"/>
                <a:pathLst>
                  <a:path w="300" h="377">
                    <a:moveTo>
                      <a:pt x="0" y="0"/>
                    </a:moveTo>
                    <a:cubicBezTo>
                      <a:pt x="0" y="377"/>
                      <a:pt x="0" y="377"/>
                      <a:pt x="0" y="377"/>
                    </a:cubicBezTo>
                    <a:cubicBezTo>
                      <a:pt x="250" y="377"/>
                      <a:pt x="250" y="377"/>
                      <a:pt x="250" y="377"/>
                    </a:cubicBezTo>
                    <a:cubicBezTo>
                      <a:pt x="250" y="0"/>
                      <a:pt x="250" y="0"/>
                      <a:pt x="25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166"/>
                    </a:moveTo>
                    <a:cubicBezTo>
                      <a:pt x="60" y="186"/>
                      <a:pt x="60" y="186"/>
                      <a:pt x="60" y="186"/>
                    </a:cubicBezTo>
                    <a:cubicBezTo>
                      <a:pt x="0" y="211"/>
                      <a:pt x="0" y="211"/>
                      <a:pt x="0" y="211"/>
                    </a:cubicBezTo>
                    <a:moveTo>
                      <a:pt x="300" y="283"/>
                    </a:moveTo>
                    <a:cubicBezTo>
                      <a:pt x="300" y="297"/>
                      <a:pt x="289" y="308"/>
                      <a:pt x="275" y="308"/>
                    </a:cubicBezTo>
                    <a:cubicBezTo>
                      <a:pt x="261" y="308"/>
                      <a:pt x="250" y="297"/>
                      <a:pt x="250" y="283"/>
                    </a:cubicBezTo>
                    <a:cubicBezTo>
                      <a:pt x="250" y="269"/>
                      <a:pt x="261" y="258"/>
                      <a:pt x="275" y="258"/>
                    </a:cubicBezTo>
                    <a:cubicBezTo>
                      <a:pt x="289" y="258"/>
                      <a:pt x="300" y="269"/>
                      <a:pt x="300" y="283"/>
                    </a:cubicBezTo>
                    <a:close/>
                  </a:path>
                </a:pathLst>
              </a:custGeom>
              <a:noFill/>
              <a:ln w="31750" cap="flat">
                <a:solidFill>
                  <a:srgbClr val="1DA3C9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800" b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60174" name="Rectangle 14"/>
            <p:cNvSpPr>
              <a:spLocks noChangeArrowheads="1"/>
            </p:cNvSpPr>
            <p:nvPr/>
          </p:nvSpPr>
          <p:spPr bwMode="auto">
            <a:xfrm>
              <a:off x="4773" y="2792"/>
              <a:ext cx="2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0">
                  <a:solidFill>
                    <a:srgbClr val="000000"/>
                  </a:solidFill>
                </a:rPr>
                <a:t>Q</a:t>
              </a:r>
            </a:p>
          </p:txBody>
        </p:sp>
      </p:grpSp>
      <p:grpSp>
        <p:nvGrpSpPr>
          <p:cNvPr id="860176" name="Group 16"/>
          <p:cNvGrpSpPr>
            <a:grpSpLocks/>
          </p:cNvGrpSpPr>
          <p:nvPr/>
        </p:nvGrpSpPr>
        <p:grpSpPr bwMode="auto">
          <a:xfrm>
            <a:off x="5437463" y="4070198"/>
            <a:ext cx="3592516" cy="2227262"/>
            <a:chOff x="3325" y="891"/>
            <a:chExt cx="2263" cy="1403"/>
          </a:xfrm>
        </p:grpSpPr>
        <p:sp>
          <p:nvSpPr>
            <p:cNvPr id="860164" name="Text Box 4"/>
            <p:cNvSpPr txBox="1">
              <a:spLocks noChangeArrowheads="1"/>
            </p:cNvSpPr>
            <p:nvPr/>
          </p:nvSpPr>
          <p:spPr bwMode="auto">
            <a:xfrm>
              <a:off x="3380" y="891"/>
              <a:ext cx="220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J   K   Q(t+1)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0   0    Q(t)  </a:t>
              </a:r>
              <a:r>
                <a:rPr lang="en-US" b="0" dirty="0">
                  <a:solidFill>
                    <a:srgbClr val="000000"/>
                  </a:solidFill>
                </a:rPr>
                <a:t>no change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0   1    0	 </a:t>
              </a:r>
              <a:r>
                <a:rPr lang="en-US" b="0" dirty="0">
                  <a:solidFill>
                    <a:srgbClr val="000000"/>
                  </a:solidFill>
                </a:rPr>
                <a:t>reset</a:t>
              </a:r>
            </a:p>
            <a:p>
              <a:pPr marL="457200" indent="-457200">
                <a:buFontTx/>
                <a:buAutoNum type="arabicPlain"/>
              </a:pPr>
              <a:r>
                <a:rPr lang="en-US" sz="2800" b="0" dirty="0">
                  <a:solidFill>
                    <a:srgbClr val="000000"/>
                  </a:solidFill>
                </a:rPr>
                <a:t>0    1   	 </a:t>
              </a:r>
              <a:r>
                <a:rPr lang="en-US" b="0" dirty="0">
                  <a:solidFill>
                    <a:srgbClr val="000000"/>
                  </a:solidFill>
                </a:rPr>
                <a:t>set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1   1    Q(t)  </a:t>
              </a:r>
              <a:r>
                <a:rPr lang="en-US" b="0" dirty="0">
                  <a:solidFill>
                    <a:srgbClr val="000000"/>
                  </a:solidFill>
                </a:rPr>
                <a:t>toggle</a:t>
              </a:r>
            </a:p>
          </p:txBody>
        </p:sp>
        <p:sp>
          <p:nvSpPr>
            <p:cNvPr id="860165" name="Line 5"/>
            <p:cNvSpPr>
              <a:spLocks noChangeShapeType="1"/>
            </p:cNvSpPr>
            <p:nvPr/>
          </p:nvSpPr>
          <p:spPr bwMode="auto">
            <a:xfrm>
              <a:off x="3365" y="1180"/>
              <a:ext cx="145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66" name="Line 6"/>
            <p:cNvSpPr>
              <a:spLocks noChangeShapeType="1"/>
            </p:cNvSpPr>
            <p:nvPr/>
          </p:nvSpPr>
          <p:spPr bwMode="auto">
            <a:xfrm>
              <a:off x="3987" y="961"/>
              <a:ext cx="0" cy="12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67" name="Rectangle 7"/>
            <p:cNvSpPr>
              <a:spLocks noChangeArrowheads="1"/>
            </p:cNvSpPr>
            <p:nvPr/>
          </p:nvSpPr>
          <p:spPr bwMode="auto">
            <a:xfrm>
              <a:off x="3325" y="924"/>
              <a:ext cx="2221" cy="13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75" name="Line 15"/>
            <p:cNvSpPr>
              <a:spLocks noChangeShapeType="1"/>
            </p:cNvSpPr>
            <p:nvPr/>
          </p:nvSpPr>
          <p:spPr bwMode="auto">
            <a:xfrm>
              <a:off x="4104" y="199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650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6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6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6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 Flip-flop</a:t>
            </a:r>
          </a:p>
        </p:txBody>
      </p:sp>
      <p:sp>
        <p:nvSpPr>
          <p:cNvPr id="864259" name="Rectangle 3"/>
          <p:cNvSpPr>
            <a:spLocks noGrp="1" noChangeArrowheads="1"/>
          </p:cNvSpPr>
          <p:nvPr>
            <p:ph idx="1"/>
          </p:nvPr>
        </p:nvSpPr>
        <p:spPr>
          <a:xfrm>
            <a:off x="719138" y="1314450"/>
            <a:ext cx="4348162" cy="5027613"/>
          </a:xfrm>
        </p:spPr>
        <p:txBody>
          <a:bodyPr/>
          <a:lstStyle/>
          <a:p>
            <a:r>
              <a:rPr lang="en-US" dirty="0">
                <a:latin typeface="Arial" pitchFamily="34" charset="0"/>
              </a:rPr>
              <a:t>Behavior described by its characteristic table:</a:t>
            </a:r>
          </a:p>
          <a:p>
            <a:pPr lvl="1"/>
            <a:r>
              <a:rPr lang="en-US" dirty="0">
                <a:latin typeface="Arial" pitchFamily="34" charset="0"/>
              </a:rPr>
              <a:t>Has a single input T</a:t>
            </a:r>
          </a:p>
          <a:p>
            <a:pPr lvl="2"/>
            <a:r>
              <a:rPr lang="en-US" dirty="0">
                <a:latin typeface="Arial" pitchFamily="34" charset="0"/>
              </a:rPr>
              <a:t>For T = 0, no change to state</a:t>
            </a:r>
          </a:p>
          <a:p>
            <a:pPr lvl="2"/>
            <a:r>
              <a:rPr lang="en-US" dirty="0">
                <a:latin typeface="Arial" pitchFamily="34" charset="0"/>
              </a:rPr>
              <a:t>For T = 1, changes to opposite state</a:t>
            </a:r>
          </a:p>
          <a:p>
            <a:endParaRPr lang="en-US" dirty="0">
              <a:latin typeface="Arial" pitchFamily="34" charset="0"/>
            </a:endParaRPr>
          </a:p>
        </p:txBody>
      </p:sp>
      <p:sp>
        <p:nvSpPr>
          <p:cNvPr id="864264" name="Text Box 8"/>
          <p:cNvSpPr txBox="1">
            <a:spLocks noChangeArrowheads="1"/>
          </p:cNvSpPr>
          <p:nvPr/>
        </p:nvSpPr>
        <p:spPr bwMode="auto">
          <a:xfrm>
            <a:off x="4945063" y="3189288"/>
            <a:ext cx="3389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Characteristic equation:</a:t>
            </a:r>
          </a:p>
        </p:txBody>
      </p:sp>
      <p:sp>
        <p:nvSpPr>
          <p:cNvPr id="864265" name="Text Box 9"/>
          <p:cNvSpPr txBox="1">
            <a:spLocks noChangeArrowheads="1"/>
          </p:cNvSpPr>
          <p:nvPr/>
        </p:nvSpPr>
        <p:spPr bwMode="auto">
          <a:xfrm>
            <a:off x="5394325" y="3654425"/>
            <a:ext cx="3135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Q(t+1)=T’Q(t) + TQ’(t)</a:t>
            </a:r>
          </a:p>
          <a:p>
            <a:r>
              <a:rPr lang="en-US" b="0">
                <a:solidFill>
                  <a:srgbClr val="000000"/>
                </a:solidFill>
              </a:rPr>
              <a:t>	  = T</a:t>
            </a:r>
            <a:r>
              <a:rPr lang="en-US" b="0">
                <a:solidFill>
                  <a:srgbClr val="000000"/>
                </a:solidFill>
                <a:sym typeface="Symbol" pitchFamily="18" charset="2"/>
              </a:rPr>
              <a:t></a:t>
            </a:r>
            <a:r>
              <a:rPr lang="en-US" b="0">
                <a:solidFill>
                  <a:srgbClr val="000000"/>
                </a:solidFill>
              </a:rPr>
              <a:t>Q(t)</a:t>
            </a:r>
          </a:p>
        </p:txBody>
      </p:sp>
      <p:grpSp>
        <p:nvGrpSpPr>
          <p:cNvPr id="864267" name="Group 11"/>
          <p:cNvGrpSpPr>
            <a:grpSpLocks/>
          </p:cNvGrpSpPr>
          <p:nvPr/>
        </p:nvGrpSpPr>
        <p:grpSpPr bwMode="auto">
          <a:xfrm>
            <a:off x="6205538" y="4643438"/>
            <a:ext cx="1431925" cy="1520825"/>
            <a:chOff x="3481" y="1235"/>
            <a:chExt cx="1428" cy="1516"/>
          </a:xfrm>
        </p:grpSpPr>
        <p:sp>
          <p:nvSpPr>
            <p:cNvPr id="864268" name="Rectangle 12"/>
            <p:cNvSpPr>
              <a:spLocks noChangeAspect="1" noChangeArrowheads="1"/>
            </p:cNvSpPr>
            <p:nvPr/>
          </p:nvSpPr>
          <p:spPr bwMode="auto">
            <a:xfrm>
              <a:off x="3768" y="1426"/>
              <a:ext cx="21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0">
                  <a:solidFill>
                    <a:srgbClr val="231F20"/>
                  </a:solidFill>
                  <a:latin typeface="TimesTen" pitchFamily="18" charset="0"/>
                </a:rPr>
                <a:t>T</a:t>
              </a:r>
              <a:endParaRPr lang="en-US" sz="4000" b="0" u="sng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4269" name="Rectangle 13"/>
            <p:cNvSpPr>
              <a:spLocks noChangeAspect="1" noChangeArrowheads="1"/>
            </p:cNvSpPr>
            <p:nvPr/>
          </p:nvSpPr>
          <p:spPr bwMode="auto">
            <a:xfrm>
              <a:off x="4035" y="2262"/>
              <a:ext cx="2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0">
                  <a:solidFill>
                    <a:srgbClr val="231F20"/>
                  </a:solidFill>
                  <a:latin typeface="TimesTen" pitchFamily="18" charset="0"/>
                </a:rPr>
                <a:t>C</a:t>
              </a:r>
              <a:endParaRPr lang="en-US" sz="4000" b="0" u="sng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4270" name="Freeform 14"/>
            <p:cNvSpPr>
              <a:spLocks noChangeAspect="1" noEditPoints="1"/>
            </p:cNvSpPr>
            <p:nvPr/>
          </p:nvSpPr>
          <p:spPr bwMode="auto">
            <a:xfrm>
              <a:off x="3481" y="1560"/>
              <a:ext cx="1428" cy="834"/>
            </a:xfrm>
            <a:custGeom>
              <a:avLst/>
              <a:gdLst/>
              <a:ahLst/>
              <a:cxnLst>
                <a:cxn ang="0">
                  <a:pos x="0" y="416"/>
                </a:cxn>
                <a:cxn ang="0">
                  <a:pos x="108" y="416"/>
                </a:cxn>
                <a:cxn ang="0">
                  <a:pos x="0" y="0"/>
                </a:cxn>
                <a:cxn ang="0">
                  <a:pos x="108" y="0"/>
                </a:cxn>
                <a:cxn ang="0">
                  <a:pos x="604" y="0"/>
                </a:cxn>
                <a:cxn ang="0">
                  <a:pos x="712" y="0"/>
                </a:cxn>
              </a:cxnLst>
              <a:rect l="0" t="0" r="r" b="b"/>
              <a:pathLst>
                <a:path w="712" h="416">
                  <a:moveTo>
                    <a:pt x="0" y="416"/>
                  </a:moveTo>
                  <a:lnTo>
                    <a:pt x="108" y="416"/>
                  </a:lnTo>
                  <a:moveTo>
                    <a:pt x="0" y="0"/>
                  </a:moveTo>
                  <a:lnTo>
                    <a:pt x="108" y="0"/>
                  </a:lnTo>
                  <a:moveTo>
                    <a:pt x="604" y="0"/>
                  </a:moveTo>
                  <a:lnTo>
                    <a:pt x="712" y="0"/>
                  </a:lnTo>
                </a:path>
              </a:pathLst>
            </a:custGeom>
            <a:noFill/>
            <a:ln w="15875" cap="flat">
              <a:solidFill>
                <a:srgbClr val="231F2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71" name="Freeform 15"/>
            <p:cNvSpPr>
              <a:spLocks noChangeAspect="1" noEditPoints="1"/>
            </p:cNvSpPr>
            <p:nvPr/>
          </p:nvSpPr>
          <p:spPr bwMode="auto">
            <a:xfrm>
              <a:off x="3682" y="1235"/>
              <a:ext cx="1211" cy="15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378"/>
                </a:cxn>
                <a:cxn ang="0">
                  <a:pos x="250" y="378"/>
                </a:cxn>
                <a:cxn ang="0">
                  <a:pos x="250" y="0"/>
                </a:cxn>
                <a:cxn ang="0">
                  <a:pos x="1" y="0"/>
                </a:cxn>
                <a:cxn ang="0">
                  <a:pos x="302" y="292"/>
                </a:cxn>
                <a:cxn ang="0">
                  <a:pos x="277" y="317"/>
                </a:cxn>
                <a:cxn ang="0">
                  <a:pos x="252" y="292"/>
                </a:cxn>
                <a:cxn ang="0">
                  <a:pos x="277" y="267"/>
                </a:cxn>
                <a:cxn ang="0">
                  <a:pos x="302" y="292"/>
                </a:cxn>
                <a:cxn ang="0">
                  <a:pos x="0" y="270"/>
                </a:cxn>
                <a:cxn ang="0">
                  <a:pos x="61" y="290"/>
                </a:cxn>
                <a:cxn ang="0">
                  <a:pos x="1" y="314"/>
                </a:cxn>
              </a:cxnLst>
              <a:rect l="0" t="0" r="r" b="b"/>
              <a:pathLst>
                <a:path w="302" h="378">
                  <a:moveTo>
                    <a:pt x="1" y="0"/>
                  </a:moveTo>
                  <a:cubicBezTo>
                    <a:pt x="1" y="378"/>
                    <a:pt x="1" y="378"/>
                    <a:pt x="1" y="378"/>
                  </a:cubicBezTo>
                  <a:cubicBezTo>
                    <a:pt x="250" y="378"/>
                    <a:pt x="250" y="378"/>
                    <a:pt x="250" y="378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302" y="292"/>
                  </a:moveTo>
                  <a:cubicBezTo>
                    <a:pt x="302" y="306"/>
                    <a:pt x="290" y="317"/>
                    <a:pt x="277" y="317"/>
                  </a:cubicBezTo>
                  <a:cubicBezTo>
                    <a:pt x="263" y="317"/>
                    <a:pt x="252" y="306"/>
                    <a:pt x="252" y="292"/>
                  </a:cubicBezTo>
                  <a:cubicBezTo>
                    <a:pt x="252" y="278"/>
                    <a:pt x="263" y="267"/>
                    <a:pt x="277" y="267"/>
                  </a:cubicBezTo>
                  <a:cubicBezTo>
                    <a:pt x="290" y="267"/>
                    <a:pt x="302" y="278"/>
                    <a:pt x="302" y="292"/>
                  </a:cubicBezTo>
                  <a:moveTo>
                    <a:pt x="0" y="270"/>
                  </a:moveTo>
                  <a:cubicBezTo>
                    <a:pt x="61" y="290"/>
                    <a:pt x="61" y="290"/>
                    <a:pt x="61" y="290"/>
                  </a:cubicBezTo>
                  <a:cubicBezTo>
                    <a:pt x="1" y="314"/>
                    <a:pt x="1" y="314"/>
                    <a:pt x="1" y="314"/>
                  </a:cubicBezTo>
                </a:path>
              </a:pathLst>
            </a:custGeom>
            <a:noFill/>
            <a:ln w="31750" cap="flat">
              <a:solidFill>
                <a:srgbClr val="1DA3C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864278" name="Group 22"/>
          <p:cNvGrpSpPr>
            <a:grpSpLocks/>
          </p:cNvGrpSpPr>
          <p:nvPr/>
        </p:nvGrpSpPr>
        <p:grpSpPr bwMode="auto">
          <a:xfrm>
            <a:off x="5067300" y="1393825"/>
            <a:ext cx="3729038" cy="1611313"/>
            <a:chOff x="3192" y="878"/>
            <a:chExt cx="2349" cy="1015"/>
          </a:xfrm>
        </p:grpSpPr>
        <p:sp>
          <p:nvSpPr>
            <p:cNvPr id="864260" name="Text Box 4"/>
            <p:cNvSpPr txBox="1">
              <a:spLocks noChangeArrowheads="1"/>
            </p:cNvSpPr>
            <p:nvPr/>
          </p:nvSpPr>
          <p:spPr bwMode="auto">
            <a:xfrm>
              <a:off x="3289" y="928"/>
              <a:ext cx="2249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0">
                  <a:solidFill>
                    <a:srgbClr val="000000"/>
                  </a:solidFill>
                </a:rPr>
                <a:t>T	Q(t+1)</a:t>
              </a:r>
            </a:p>
            <a:p>
              <a:r>
                <a:rPr lang="en-US" sz="2800" b="0">
                  <a:solidFill>
                    <a:srgbClr val="000000"/>
                  </a:solidFill>
                </a:rPr>
                <a:t>0	 Q(t)  </a:t>
              </a:r>
              <a:r>
                <a:rPr lang="en-US" b="0">
                  <a:solidFill>
                    <a:srgbClr val="000000"/>
                  </a:solidFill>
                </a:rPr>
                <a:t>no change</a:t>
              </a:r>
            </a:p>
            <a:p>
              <a:r>
                <a:rPr lang="en-US" sz="2800" b="0">
                  <a:solidFill>
                    <a:srgbClr val="000000"/>
                  </a:solidFill>
                </a:rPr>
                <a:t>1	 Q(t) </a:t>
              </a:r>
              <a:r>
                <a:rPr lang="en-US" b="0">
                  <a:solidFill>
                    <a:srgbClr val="000000"/>
                  </a:solidFill>
                </a:rPr>
                <a:t>complement</a:t>
              </a:r>
            </a:p>
          </p:txBody>
        </p:sp>
        <p:sp>
          <p:nvSpPr>
            <p:cNvPr id="864261" name="Line 5"/>
            <p:cNvSpPr>
              <a:spLocks noChangeShapeType="1"/>
            </p:cNvSpPr>
            <p:nvPr/>
          </p:nvSpPr>
          <p:spPr bwMode="auto">
            <a:xfrm>
              <a:off x="3301" y="1216"/>
              <a:ext cx="215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62" name="Line 6"/>
            <p:cNvSpPr>
              <a:spLocks noChangeShapeType="1"/>
            </p:cNvSpPr>
            <p:nvPr/>
          </p:nvSpPr>
          <p:spPr bwMode="auto">
            <a:xfrm>
              <a:off x="3758" y="1024"/>
              <a:ext cx="0" cy="76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63" name="Rectangle 7"/>
            <p:cNvSpPr>
              <a:spLocks noChangeArrowheads="1"/>
            </p:cNvSpPr>
            <p:nvPr/>
          </p:nvSpPr>
          <p:spPr bwMode="auto">
            <a:xfrm>
              <a:off x="3192" y="878"/>
              <a:ext cx="2349" cy="10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77" name="Line 21"/>
            <p:cNvSpPr>
              <a:spLocks noChangeShapeType="1"/>
            </p:cNvSpPr>
            <p:nvPr/>
          </p:nvSpPr>
          <p:spPr bwMode="auto">
            <a:xfrm>
              <a:off x="3984" y="1512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7945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4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6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264" grpId="0"/>
      <p:bldP spid="8642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Flip-Flop Characteristic Tables</a:t>
            </a:r>
          </a:p>
        </p:txBody>
      </p:sp>
      <p:grpSp>
        <p:nvGrpSpPr>
          <p:cNvPr id="788483" name="Group 3"/>
          <p:cNvGrpSpPr>
            <a:grpSpLocks/>
          </p:cNvGrpSpPr>
          <p:nvPr/>
        </p:nvGrpSpPr>
        <p:grpSpPr bwMode="auto">
          <a:xfrm>
            <a:off x="1331913" y="1268413"/>
            <a:ext cx="1619250" cy="1439862"/>
            <a:chOff x="4467" y="913"/>
            <a:chExt cx="1020" cy="907"/>
          </a:xfrm>
        </p:grpSpPr>
        <p:sp>
          <p:nvSpPr>
            <p:cNvPr id="788484" name="Rectangle 4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FFFF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5" name="Rectangle 5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788486" name="Line 6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7" name="Line 7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8" name="Line 8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9" name="Line 9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0" name="Line 10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1" name="Line 11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2" name="Rectangle 12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493" name="Oval 13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494" name="Group 14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88495" name="Rectangle 15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496" name="Line 16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88497" name="Group 17"/>
          <p:cNvGraphicFramePr>
            <a:graphicFrameLocks noGrp="1"/>
          </p:cNvGraphicFramePr>
          <p:nvPr/>
        </p:nvGraphicFramePr>
        <p:xfrm>
          <a:off x="4030663" y="1309688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732877709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3140996900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62246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3987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975611"/>
                  </a:ext>
                </a:extLst>
              </a:tr>
            </a:tbl>
          </a:graphicData>
        </a:graphic>
      </p:graphicFrame>
      <p:sp>
        <p:nvSpPr>
          <p:cNvPr id="788511" name="Rectangle 31"/>
          <p:cNvSpPr>
            <a:spLocks noChangeArrowheads="1"/>
          </p:cNvSpPr>
          <p:nvPr/>
        </p:nvSpPr>
        <p:spPr bwMode="auto">
          <a:xfrm>
            <a:off x="6192838" y="1652588"/>
            <a:ext cx="162083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</a:p>
        </p:txBody>
      </p:sp>
      <p:graphicFrame>
        <p:nvGraphicFramePr>
          <p:cNvPr id="788512" name="Group 32"/>
          <p:cNvGraphicFramePr>
            <a:graphicFrameLocks noGrp="1"/>
          </p:cNvGraphicFramePr>
          <p:nvPr/>
        </p:nvGraphicFramePr>
        <p:xfrm>
          <a:off x="3851275" y="2889250"/>
          <a:ext cx="2160588" cy="20320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4211376355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4055874903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153720876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2036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937775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83294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469385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21662"/>
                  </a:ext>
                </a:extLst>
              </a:tr>
            </a:tbl>
          </a:graphicData>
        </a:graphic>
      </p:graphicFrame>
      <p:sp>
        <p:nvSpPr>
          <p:cNvPr id="788537" name="Rectangle 57"/>
          <p:cNvSpPr>
            <a:spLocks noChangeArrowheads="1"/>
          </p:cNvSpPr>
          <p:nvPr/>
        </p:nvSpPr>
        <p:spPr bwMode="auto">
          <a:xfrm>
            <a:off x="6192838" y="3168650"/>
            <a:ext cx="162083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No change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Toggle</a:t>
            </a:r>
          </a:p>
        </p:txBody>
      </p:sp>
      <p:grpSp>
        <p:nvGrpSpPr>
          <p:cNvPr id="788538" name="Group 58"/>
          <p:cNvGrpSpPr>
            <a:grpSpLocks/>
          </p:cNvGrpSpPr>
          <p:nvPr/>
        </p:nvGrpSpPr>
        <p:grpSpPr bwMode="auto">
          <a:xfrm>
            <a:off x="1331913" y="3068638"/>
            <a:ext cx="1619250" cy="1620837"/>
            <a:chOff x="2653" y="3067"/>
            <a:chExt cx="1020" cy="1021"/>
          </a:xfrm>
        </p:grpSpPr>
        <p:sp>
          <p:nvSpPr>
            <p:cNvPr id="788539" name="Rectangle 59"/>
            <p:cNvSpPr>
              <a:spLocks noChangeArrowheads="1"/>
            </p:cNvSpPr>
            <p:nvPr/>
          </p:nvSpPr>
          <p:spPr bwMode="auto">
            <a:xfrm>
              <a:off x="2880" y="3067"/>
              <a:ext cx="567" cy="1021"/>
            </a:xfrm>
            <a:prstGeom prst="rect">
              <a:avLst/>
            </a:prstGeom>
            <a:solidFill>
              <a:srgbClr val="66FF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0" name="Rectangle 60"/>
            <p:cNvSpPr>
              <a:spLocks noChangeArrowheads="1"/>
            </p:cNvSpPr>
            <p:nvPr/>
          </p:nvSpPr>
          <p:spPr bwMode="auto">
            <a:xfrm>
              <a:off x="288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</a:p>
          </p:txBody>
        </p:sp>
        <p:sp>
          <p:nvSpPr>
            <p:cNvPr id="788541" name="Line 61"/>
            <p:cNvSpPr>
              <a:spLocks noChangeShapeType="1"/>
            </p:cNvSpPr>
            <p:nvPr/>
          </p:nvSpPr>
          <p:spPr bwMode="auto">
            <a:xfrm>
              <a:off x="2880" y="3466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2" name="Line 62"/>
            <p:cNvSpPr>
              <a:spLocks noChangeShapeType="1"/>
            </p:cNvSpPr>
            <p:nvPr/>
          </p:nvSpPr>
          <p:spPr bwMode="auto">
            <a:xfrm flipH="1">
              <a:off x="2880" y="3579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3" name="Line 63"/>
            <p:cNvSpPr>
              <a:spLocks noChangeShapeType="1"/>
            </p:cNvSpPr>
            <p:nvPr/>
          </p:nvSpPr>
          <p:spPr bwMode="auto">
            <a:xfrm flipH="1">
              <a:off x="2653" y="32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4" name="Line 64"/>
            <p:cNvSpPr>
              <a:spLocks noChangeShapeType="1"/>
            </p:cNvSpPr>
            <p:nvPr/>
          </p:nvSpPr>
          <p:spPr bwMode="auto">
            <a:xfrm flipH="1">
              <a:off x="2653" y="357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5" name="Line 65"/>
            <p:cNvSpPr>
              <a:spLocks noChangeShapeType="1"/>
            </p:cNvSpPr>
            <p:nvPr/>
          </p:nvSpPr>
          <p:spPr bwMode="auto">
            <a:xfrm flipH="1">
              <a:off x="3447" y="32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6" name="Line 66"/>
            <p:cNvSpPr>
              <a:spLocks noChangeShapeType="1"/>
            </p:cNvSpPr>
            <p:nvPr/>
          </p:nvSpPr>
          <p:spPr bwMode="auto">
            <a:xfrm flipH="1">
              <a:off x="3447" y="3861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7" name="Rectangle 67"/>
            <p:cNvSpPr>
              <a:spLocks noChangeArrowheads="1"/>
            </p:cNvSpPr>
            <p:nvPr/>
          </p:nvSpPr>
          <p:spPr bwMode="auto">
            <a:xfrm>
              <a:off x="322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548" name="Oval 68"/>
            <p:cNvSpPr>
              <a:spLocks noChangeAspect="1" noChangeArrowheads="1"/>
            </p:cNvSpPr>
            <p:nvPr/>
          </p:nvSpPr>
          <p:spPr bwMode="auto">
            <a:xfrm>
              <a:off x="3447" y="3819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549" name="Group 69"/>
            <p:cNvGrpSpPr>
              <a:grpSpLocks/>
            </p:cNvGrpSpPr>
            <p:nvPr/>
          </p:nvGrpSpPr>
          <p:grpSpPr bwMode="auto">
            <a:xfrm>
              <a:off x="3220" y="3760"/>
              <a:ext cx="227" cy="214"/>
              <a:chOff x="5034" y="1492"/>
              <a:chExt cx="227" cy="214"/>
            </a:xfrm>
          </p:grpSpPr>
          <p:sp>
            <p:nvSpPr>
              <p:cNvPr id="788550" name="Rectangle 70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551" name="Line 71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88552" name="Line 72"/>
            <p:cNvSpPr>
              <a:spLocks noChangeShapeType="1"/>
            </p:cNvSpPr>
            <p:nvPr/>
          </p:nvSpPr>
          <p:spPr bwMode="auto">
            <a:xfrm flipH="1">
              <a:off x="2653" y="386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3" name="Rectangle 73"/>
            <p:cNvSpPr>
              <a:spLocks noChangeArrowheads="1"/>
            </p:cNvSpPr>
            <p:nvPr/>
          </p:nvSpPr>
          <p:spPr bwMode="auto">
            <a:xfrm>
              <a:off x="2880" y="3767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788554" name="Group 74"/>
          <p:cNvGrpSpPr>
            <a:grpSpLocks/>
          </p:cNvGrpSpPr>
          <p:nvPr/>
        </p:nvGrpSpPr>
        <p:grpSpPr bwMode="auto">
          <a:xfrm>
            <a:off x="1331913" y="5049838"/>
            <a:ext cx="1619250" cy="1439862"/>
            <a:chOff x="4467" y="913"/>
            <a:chExt cx="1020" cy="907"/>
          </a:xfrm>
        </p:grpSpPr>
        <p:sp>
          <p:nvSpPr>
            <p:cNvPr id="788555" name="Rectangle 75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66FF33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6" name="Rectangle 76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88557" name="Line 77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8" name="Line 78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9" name="Line 79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0" name="Line 80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1" name="Line 81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2" name="Line 82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3" name="Rectangle 83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564" name="Oval 84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565" name="Group 85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88566" name="Rectangle 86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567" name="Line 87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88568" name="Group 88"/>
          <p:cNvGraphicFramePr>
            <a:graphicFrameLocks noGrp="1"/>
          </p:cNvGraphicFramePr>
          <p:nvPr/>
        </p:nvGraphicFramePr>
        <p:xfrm>
          <a:off x="4030663" y="5270500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2679492759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171249058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2918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055657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213057"/>
                  </a:ext>
                </a:extLst>
              </a:tr>
            </a:tbl>
          </a:graphicData>
        </a:graphic>
      </p:graphicFrame>
      <p:sp>
        <p:nvSpPr>
          <p:cNvPr id="788582" name="Rectangle 102"/>
          <p:cNvSpPr>
            <a:spLocks noChangeArrowheads="1"/>
          </p:cNvSpPr>
          <p:nvPr/>
        </p:nvSpPr>
        <p:spPr bwMode="auto">
          <a:xfrm>
            <a:off x="6192838" y="5613400"/>
            <a:ext cx="162083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No change</a:t>
            </a:r>
            <a:endParaRPr lang="en-US" altLang="en-US" sz="2400" b="1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Toggle</a:t>
            </a:r>
          </a:p>
        </p:txBody>
      </p:sp>
    </p:spTree>
    <p:extLst>
      <p:ext uri="{BB962C8B-B14F-4D97-AF65-F5344CB8AC3E}">
        <p14:creationId xmlns:p14="http://schemas.microsoft.com/office/powerpoint/2010/main" val="3151147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8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8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8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8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8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1" grpId="0"/>
      <p:bldP spid="788537" grpId="0"/>
      <p:bldP spid="7885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Flip-Flop Characteristic Equations</a:t>
            </a:r>
          </a:p>
        </p:txBody>
      </p:sp>
      <p:grpSp>
        <p:nvGrpSpPr>
          <p:cNvPr id="790531" name="Group 3"/>
          <p:cNvGrpSpPr>
            <a:grpSpLocks/>
          </p:cNvGrpSpPr>
          <p:nvPr/>
        </p:nvGrpSpPr>
        <p:grpSpPr bwMode="auto">
          <a:xfrm>
            <a:off x="1331913" y="1268413"/>
            <a:ext cx="1619250" cy="1439862"/>
            <a:chOff x="4467" y="913"/>
            <a:chExt cx="1020" cy="907"/>
          </a:xfrm>
        </p:grpSpPr>
        <p:sp>
          <p:nvSpPr>
            <p:cNvPr id="790532" name="Rectangle 4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FFFF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3" name="Rectangle 5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790534" name="Line 6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5" name="Line 7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6" name="Line 8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7" name="Line 9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8" name="Line 10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9" name="Line 11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40" name="Rectangle 12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541" name="Oval 13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542" name="Group 14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90543" name="Rectangle 15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544" name="Line 16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90545" name="Group 17"/>
          <p:cNvGraphicFramePr>
            <a:graphicFrameLocks noGrp="1"/>
          </p:cNvGraphicFramePr>
          <p:nvPr/>
        </p:nvGraphicFramePr>
        <p:xfrm>
          <a:off x="4030663" y="1309688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50246649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647720825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2321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8206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229621"/>
                  </a:ext>
                </a:extLst>
              </a:tr>
            </a:tbl>
          </a:graphicData>
        </a:graphic>
      </p:graphicFrame>
      <p:sp>
        <p:nvSpPr>
          <p:cNvPr id="790559" name="Rectangle 31"/>
          <p:cNvSpPr>
            <a:spLocks noChangeArrowheads="1"/>
          </p:cNvSpPr>
          <p:nvPr/>
        </p:nvSpPr>
        <p:spPr bwMode="auto">
          <a:xfrm>
            <a:off x="6372225" y="1808163"/>
            <a:ext cx="16208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aphicFrame>
        <p:nvGraphicFramePr>
          <p:cNvPr id="790560" name="Group 32"/>
          <p:cNvGraphicFramePr>
            <a:graphicFrameLocks noGrp="1"/>
          </p:cNvGraphicFramePr>
          <p:nvPr/>
        </p:nvGraphicFramePr>
        <p:xfrm>
          <a:off x="3851275" y="2889250"/>
          <a:ext cx="2160588" cy="20320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97036227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3197696777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1081423343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46114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3908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841646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3619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05895"/>
                  </a:ext>
                </a:extLst>
              </a:tr>
            </a:tbl>
          </a:graphicData>
        </a:graphic>
      </p:graphicFrame>
      <p:sp>
        <p:nvSpPr>
          <p:cNvPr id="790585" name="Rectangle 57"/>
          <p:cNvSpPr>
            <a:spLocks noChangeArrowheads="1"/>
          </p:cNvSpPr>
          <p:nvPr/>
        </p:nvSpPr>
        <p:spPr bwMode="auto">
          <a:xfrm>
            <a:off x="6372225" y="3608388"/>
            <a:ext cx="25209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JQ’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K’Q</a:t>
            </a:r>
          </a:p>
        </p:txBody>
      </p:sp>
      <p:grpSp>
        <p:nvGrpSpPr>
          <p:cNvPr id="790586" name="Group 58"/>
          <p:cNvGrpSpPr>
            <a:grpSpLocks/>
          </p:cNvGrpSpPr>
          <p:nvPr/>
        </p:nvGrpSpPr>
        <p:grpSpPr bwMode="auto">
          <a:xfrm>
            <a:off x="1331913" y="3068638"/>
            <a:ext cx="1619250" cy="1620837"/>
            <a:chOff x="2653" y="3067"/>
            <a:chExt cx="1020" cy="1021"/>
          </a:xfrm>
        </p:grpSpPr>
        <p:sp>
          <p:nvSpPr>
            <p:cNvPr id="790587" name="Rectangle 59"/>
            <p:cNvSpPr>
              <a:spLocks noChangeArrowheads="1"/>
            </p:cNvSpPr>
            <p:nvPr/>
          </p:nvSpPr>
          <p:spPr bwMode="auto">
            <a:xfrm>
              <a:off x="2880" y="3067"/>
              <a:ext cx="567" cy="1021"/>
            </a:xfrm>
            <a:prstGeom prst="rect">
              <a:avLst/>
            </a:prstGeom>
            <a:solidFill>
              <a:srgbClr val="66FF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88" name="Rectangle 60"/>
            <p:cNvSpPr>
              <a:spLocks noChangeArrowheads="1"/>
            </p:cNvSpPr>
            <p:nvPr/>
          </p:nvSpPr>
          <p:spPr bwMode="auto">
            <a:xfrm>
              <a:off x="288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</a:p>
          </p:txBody>
        </p:sp>
        <p:sp>
          <p:nvSpPr>
            <p:cNvPr id="790589" name="Line 61"/>
            <p:cNvSpPr>
              <a:spLocks noChangeShapeType="1"/>
            </p:cNvSpPr>
            <p:nvPr/>
          </p:nvSpPr>
          <p:spPr bwMode="auto">
            <a:xfrm>
              <a:off x="2880" y="3466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0" name="Line 62"/>
            <p:cNvSpPr>
              <a:spLocks noChangeShapeType="1"/>
            </p:cNvSpPr>
            <p:nvPr/>
          </p:nvSpPr>
          <p:spPr bwMode="auto">
            <a:xfrm flipH="1">
              <a:off x="2880" y="3579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1" name="Line 63"/>
            <p:cNvSpPr>
              <a:spLocks noChangeShapeType="1"/>
            </p:cNvSpPr>
            <p:nvPr/>
          </p:nvSpPr>
          <p:spPr bwMode="auto">
            <a:xfrm flipH="1">
              <a:off x="2653" y="32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2" name="Line 64"/>
            <p:cNvSpPr>
              <a:spLocks noChangeShapeType="1"/>
            </p:cNvSpPr>
            <p:nvPr/>
          </p:nvSpPr>
          <p:spPr bwMode="auto">
            <a:xfrm flipH="1">
              <a:off x="2653" y="357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3" name="Line 65"/>
            <p:cNvSpPr>
              <a:spLocks noChangeShapeType="1"/>
            </p:cNvSpPr>
            <p:nvPr/>
          </p:nvSpPr>
          <p:spPr bwMode="auto">
            <a:xfrm flipH="1">
              <a:off x="3447" y="32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4" name="Line 66"/>
            <p:cNvSpPr>
              <a:spLocks noChangeShapeType="1"/>
            </p:cNvSpPr>
            <p:nvPr/>
          </p:nvSpPr>
          <p:spPr bwMode="auto">
            <a:xfrm flipH="1">
              <a:off x="3447" y="3861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5" name="Rectangle 67"/>
            <p:cNvSpPr>
              <a:spLocks noChangeArrowheads="1"/>
            </p:cNvSpPr>
            <p:nvPr/>
          </p:nvSpPr>
          <p:spPr bwMode="auto">
            <a:xfrm>
              <a:off x="322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596" name="Oval 68"/>
            <p:cNvSpPr>
              <a:spLocks noChangeAspect="1" noChangeArrowheads="1"/>
            </p:cNvSpPr>
            <p:nvPr/>
          </p:nvSpPr>
          <p:spPr bwMode="auto">
            <a:xfrm>
              <a:off x="3447" y="3819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597" name="Group 69"/>
            <p:cNvGrpSpPr>
              <a:grpSpLocks/>
            </p:cNvGrpSpPr>
            <p:nvPr/>
          </p:nvGrpSpPr>
          <p:grpSpPr bwMode="auto">
            <a:xfrm>
              <a:off x="3220" y="3760"/>
              <a:ext cx="227" cy="214"/>
              <a:chOff x="5034" y="1492"/>
              <a:chExt cx="227" cy="214"/>
            </a:xfrm>
          </p:grpSpPr>
          <p:sp>
            <p:nvSpPr>
              <p:cNvPr id="790598" name="Rectangle 70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599" name="Line 71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90600" name="Line 72"/>
            <p:cNvSpPr>
              <a:spLocks noChangeShapeType="1"/>
            </p:cNvSpPr>
            <p:nvPr/>
          </p:nvSpPr>
          <p:spPr bwMode="auto">
            <a:xfrm flipH="1">
              <a:off x="2653" y="386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1" name="Rectangle 73"/>
            <p:cNvSpPr>
              <a:spLocks noChangeArrowheads="1"/>
            </p:cNvSpPr>
            <p:nvPr/>
          </p:nvSpPr>
          <p:spPr bwMode="auto">
            <a:xfrm>
              <a:off x="2880" y="3767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790602" name="Group 74"/>
          <p:cNvGrpSpPr>
            <a:grpSpLocks/>
          </p:cNvGrpSpPr>
          <p:nvPr/>
        </p:nvGrpSpPr>
        <p:grpSpPr bwMode="auto">
          <a:xfrm>
            <a:off x="1331913" y="5049838"/>
            <a:ext cx="1619250" cy="1439862"/>
            <a:chOff x="4467" y="913"/>
            <a:chExt cx="1020" cy="907"/>
          </a:xfrm>
        </p:grpSpPr>
        <p:sp>
          <p:nvSpPr>
            <p:cNvPr id="790603" name="Rectangle 75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66FF33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4" name="Rectangle 76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90605" name="Line 77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6" name="Line 78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7" name="Line 79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8" name="Line 80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9" name="Line 81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10" name="Line 82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11" name="Rectangle 83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612" name="Oval 84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613" name="Group 85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90614" name="Rectangle 86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615" name="Line 87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90616" name="Group 88"/>
          <p:cNvGraphicFramePr>
            <a:graphicFrameLocks noGrp="1"/>
          </p:cNvGraphicFramePr>
          <p:nvPr/>
        </p:nvGraphicFramePr>
        <p:xfrm>
          <a:off x="4030663" y="5270500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223820519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123978978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8974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01400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701766"/>
                  </a:ext>
                </a:extLst>
              </a:tr>
            </a:tbl>
          </a:graphicData>
        </a:graphic>
      </p:graphicFrame>
      <p:sp>
        <p:nvSpPr>
          <p:cNvPr id="790630" name="Rectangle 102"/>
          <p:cNvSpPr>
            <a:spLocks noChangeArrowheads="1"/>
          </p:cNvSpPr>
          <p:nvPr/>
        </p:nvSpPr>
        <p:spPr bwMode="auto">
          <a:xfrm>
            <a:off x="6372225" y="5768975"/>
            <a:ext cx="2339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26891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9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9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9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9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9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90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559" grpId="0"/>
      <p:bldP spid="790585" grpId="0"/>
      <p:bldP spid="7906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Specify </a:t>
            </a:r>
            <a:r>
              <a:rPr lang="en-GB" sz="2800" b="0" dirty="0"/>
              <a:t>next state as a function of its current state and inputs</a:t>
            </a:r>
          </a:p>
          <a:p>
            <a:r>
              <a:rPr lang="en-GB" sz="2800" b="0" dirty="0" smtClean="0"/>
              <a:t>Q(t</a:t>
            </a:r>
            <a:r>
              <a:rPr lang="en-GB" sz="2800" b="0" dirty="0"/>
              <a:t>) </a:t>
            </a:r>
            <a:r>
              <a:rPr lang="en-GB" sz="2800" b="0" dirty="0" smtClean="0">
                <a:sym typeface="Wingdings" panose="05000000000000000000" pitchFamily="2" charset="2"/>
              </a:rPr>
              <a:t></a:t>
            </a:r>
            <a:r>
              <a:rPr lang="en-GB" sz="2800" b="0" dirty="0" smtClean="0"/>
              <a:t>current </a:t>
            </a:r>
            <a:r>
              <a:rPr lang="en-GB" sz="2800" b="0" dirty="0"/>
              <a:t>state</a:t>
            </a:r>
          </a:p>
          <a:p>
            <a:r>
              <a:rPr lang="en-GB" sz="2800" b="0" dirty="0" smtClean="0"/>
              <a:t>Q(t+1</a:t>
            </a:r>
            <a:r>
              <a:rPr lang="en-GB" sz="2800" b="0" dirty="0"/>
              <a:t>) </a:t>
            </a:r>
            <a:r>
              <a:rPr lang="en-GB" sz="2800" b="0" dirty="0" smtClean="0">
                <a:sym typeface="Wingdings" panose="05000000000000000000" pitchFamily="2" charset="2"/>
              </a:rPr>
              <a:t></a:t>
            </a:r>
            <a:r>
              <a:rPr lang="en-GB" sz="2800" b="0" dirty="0" smtClean="0"/>
              <a:t>next </a:t>
            </a:r>
            <a:r>
              <a:rPr lang="en-GB" sz="2800" b="0" dirty="0"/>
              <a:t>state</a:t>
            </a:r>
          </a:p>
          <a:p>
            <a:r>
              <a:rPr lang="en-GB" sz="2800" b="0" dirty="0"/>
              <a:t>For example:</a:t>
            </a:r>
          </a:p>
          <a:p>
            <a:r>
              <a:rPr lang="de-DE" sz="2800" b="0" dirty="0" smtClean="0"/>
              <a:t>SR </a:t>
            </a:r>
            <a:r>
              <a:rPr lang="de-DE" sz="2800" b="0" dirty="0"/>
              <a:t>latch: Q(t+1) = S + R’Q(t)</a:t>
            </a:r>
          </a:p>
          <a:p>
            <a:r>
              <a:rPr lang="en-GB" sz="2800" b="0" dirty="0" smtClean="0"/>
              <a:t>D </a:t>
            </a:r>
            <a:r>
              <a:rPr lang="en-GB" sz="2800" b="0" dirty="0"/>
              <a:t>flip-flop: Q(t+1) = D</a:t>
            </a:r>
          </a:p>
          <a:p>
            <a:r>
              <a:rPr lang="en-GB" sz="2800" b="0" dirty="0" smtClean="0"/>
              <a:t>JK </a:t>
            </a:r>
            <a:r>
              <a:rPr lang="en-GB" sz="2800" b="0" dirty="0"/>
              <a:t>flip-flop: Q(t+1) = JQ’(t)+K’Q(t)</a:t>
            </a:r>
          </a:p>
          <a:p>
            <a:r>
              <a:rPr lang="fr-FR" sz="2800" b="0" dirty="0" smtClean="0"/>
              <a:t>T </a:t>
            </a:r>
            <a:r>
              <a:rPr lang="fr-FR" sz="2800" b="0" dirty="0"/>
              <a:t>flip-flop: Q(t+1) = T⊕Q(t)= TQ’(t)+T’Q(t)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2462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/>
              <a:t>Circuits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In </a:t>
            </a:r>
            <a:r>
              <a:rPr lang="en-GB" sz="2800" b="0" dirty="0"/>
              <a:t>the previous session, we said that the output of a combinational circuit depends solely upon the input. </a:t>
            </a:r>
            <a:endParaRPr lang="en-GB" sz="2800" b="0" dirty="0" smtClean="0"/>
          </a:p>
          <a:p>
            <a:r>
              <a:rPr lang="en-GB" sz="2800" b="0" dirty="0" smtClean="0"/>
              <a:t>The implication is </a:t>
            </a:r>
            <a:r>
              <a:rPr lang="en-GB" sz="2800" b="0" dirty="0"/>
              <a:t>that combinational circuits have no memory. In order to build sophisticated digital logic circuits, including </a:t>
            </a:r>
            <a:r>
              <a:rPr lang="en-GB" sz="2800" b="0" dirty="0" smtClean="0"/>
              <a:t>computers, we need more </a:t>
            </a:r>
            <a:r>
              <a:rPr lang="en-GB" sz="2800" b="0" dirty="0"/>
              <a:t>a  </a:t>
            </a:r>
            <a:r>
              <a:rPr lang="en-GB" sz="2800" b="0" dirty="0" smtClean="0"/>
              <a:t>powerful model.</a:t>
            </a:r>
          </a:p>
          <a:p>
            <a:r>
              <a:rPr lang="en-GB" sz="2800" b="0" dirty="0" smtClean="0"/>
              <a:t>We need circuits </a:t>
            </a:r>
            <a:r>
              <a:rPr lang="en-GB" sz="2800" b="0" dirty="0"/>
              <a:t>whose </a:t>
            </a:r>
            <a:r>
              <a:rPr lang="en-GB" sz="2800" b="0" dirty="0" smtClean="0"/>
              <a:t>output depends upon both </a:t>
            </a:r>
            <a:r>
              <a:rPr lang="en-GB" sz="2800" b="0" dirty="0"/>
              <a:t>the </a:t>
            </a:r>
            <a:r>
              <a:rPr lang="en-GB" sz="2800" b="0" dirty="0" smtClean="0"/>
              <a:t>input </a:t>
            </a:r>
            <a:r>
              <a:rPr lang="en-GB" sz="2800" b="0" dirty="0"/>
              <a:t>of </a:t>
            </a:r>
            <a:r>
              <a:rPr lang="en-GB" sz="2800" b="0" dirty="0" smtClean="0"/>
              <a:t>the circuit and its previous </a:t>
            </a:r>
            <a:r>
              <a:rPr lang="en-GB" sz="2800" b="0" dirty="0"/>
              <a:t>state. In other words, we need circuits that have </a:t>
            </a:r>
            <a:r>
              <a:rPr lang="en-GB" sz="2800" b="0" i="1" dirty="0"/>
              <a:t>memory. </a:t>
            </a:r>
            <a:endParaRPr lang="en-US" sz="2800" b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532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/>
              <a:t>Circuits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For </a:t>
            </a:r>
            <a:r>
              <a:rPr lang="en-GB" sz="2800" b="0" dirty="0"/>
              <a:t>a device to serve as a memory, it must have three characteristics:  </a:t>
            </a:r>
          </a:p>
          <a:p>
            <a:pPr lvl="1"/>
            <a:r>
              <a:rPr lang="en-GB" sz="2400" b="0" dirty="0" smtClean="0"/>
              <a:t>the </a:t>
            </a:r>
            <a:r>
              <a:rPr lang="en-GB" sz="2400" b="0" dirty="0"/>
              <a:t>device must have two stable states </a:t>
            </a:r>
          </a:p>
          <a:p>
            <a:pPr lvl="1"/>
            <a:r>
              <a:rPr lang="en-GB" sz="2400" b="0" dirty="0" smtClean="0"/>
              <a:t>there </a:t>
            </a:r>
            <a:r>
              <a:rPr lang="en-GB" sz="2400" b="0" dirty="0"/>
              <a:t>must be a way to read the state of the device </a:t>
            </a:r>
          </a:p>
          <a:p>
            <a:pPr lvl="1"/>
            <a:r>
              <a:rPr lang="en-GB" sz="2400" b="0" dirty="0" smtClean="0"/>
              <a:t>there must </a:t>
            </a:r>
            <a:r>
              <a:rPr lang="en-GB" sz="2400" b="0" dirty="0"/>
              <a:t>be a way to set the state at least once</a:t>
            </a:r>
            <a:r>
              <a:rPr lang="en-GB" sz="2400" b="0" dirty="0" smtClean="0"/>
              <a:t>.</a:t>
            </a:r>
          </a:p>
          <a:p>
            <a:pPr marL="457200" lvl="1" indent="0">
              <a:buNone/>
            </a:pPr>
            <a:r>
              <a:rPr lang="en-GB" sz="2400" b="0" dirty="0" smtClean="0"/>
              <a:t> </a:t>
            </a:r>
            <a:endParaRPr lang="en-US" sz="2400" b="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658" y="3577031"/>
            <a:ext cx="5568328" cy="16805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963" y="5349751"/>
            <a:ext cx="3459936" cy="1285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9063" y="5281399"/>
            <a:ext cx="2495650" cy="142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70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Latches and Flip Flop</a:t>
            </a:r>
            <a:endParaRPr lang="en-US" dirty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b="0" dirty="0" smtClean="0"/>
              <a:t>In </a:t>
            </a:r>
            <a:r>
              <a:rPr lang="en-GB" sz="2800" b="0" dirty="0"/>
              <a:t>the same way that gates are the </a:t>
            </a:r>
            <a:r>
              <a:rPr lang="en-GB" sz="2800" b="0" dirty="0" smtClean="0"/>
              <a:t>building blocks </a:t>
            </a:r>
            <a:r>
              <a:rPr lang="en-GB" sz="2800" b="0" dirty="0"/>
              <a:t>of combinatorial circuits, latches </a:t>
            </a:r>
            <a:r>
              <a:rPr lang="en-GB" sz="2800" b="0" dirty="0" smtClean="0"/>
              <a:t>and flip-flops </a:t>
            </a:r>
            <a:r>
              <a:rPr lang="en-GB" sz="2800" b="0" dirty="0"/>
              <a:t>are the building </a:t>
            </a:r>
            <a:r>
              <a:rPr lang="en-GB" sz="2800" b="0" dirty="0" smtClean="0"/>
              <a:t>blocks of </a:t>
            </a:r>
            <a:r>
              <a:rPr lang="en-GB" sz="2800" b="0" dirty="0"/>
              <a:t>sequential circuits</a:t>
            </a:r>
            <a:r>
              <a:rPr lang="en-GB" sz="2800" b="0" dirty="0" smtClean="0"/>
              <a:t>.</a:t>
            </a:r>
            <a:endParaRPr lang="en-GB" sz="2800" b="0" dirty="0"/>
          </a:p>
          <a:p>
            <a:pPr algn="just"/>
            <a:r>
              <a:rPr lang="en-GB" sz="2800" b="0" dirty="0"/>
              <a:t>While </a:t>
            </a:r>
            <a:r>
              <a:rPr lang="en-GB" sz="2800" b="0" dirty="0" smtClean="0"/>
              <a:t>gates had </a:t>
            </a:r>
            <a:r>
              <a:rPr lang="en-GB" sz="2800" b="0" dirty="0"/>
              <a:t>to </a:t>
            </a:r>
            <a:r>
              <a:rPr lang="en-GB" sz="2800" b="0" dirty="0" smtClean="0"/>
              <a:t>be built directly from transistors</a:t>
            </a:r>
            <a:r>
              <a:rPr lang="en-GB" sz="2800" b="0" dirty="0"/>
              <a:t>, latches can </a:t>
            </a:r>
            <a:r>
              <a:rPr lang="en-GB" sz="2800" b="0" dirty="0" smtClean="0"/>
              <a:t>be built </a:t>
            </a:r>
            <a:r>
              <a:rPr lang="en-GB" sz="2800" b="0" dirty="0"/>
              <a:t>from </a:t>
            </a:r>
            <a:r>
              <a:rPr lang="en-GB" sz="2800" b="0" dirty="0" smtClean="0"/>
              <a:t>gates</a:t>
            </a:r>
            <a:r>
              <a:rPr lang="en-GB" sz="2800" b="0" dirty="0"/>
              <a:t>, </a:t>
            </a:r>
            <a:r>
              <a:rPr lang="en-GB" sz="2800" b="0" dirty="0" smtClean="0"/>
              <a:t>and flip-flops can </a:t>
            </a:r>
            <a:r>
              <a:rPr lang="en-GB" sz="2800" b="0" dirty="0"/>
              <a:t>be </a:t>
            </a:r>
            <a:r>
              <a:rPr lang="en-GB" sz="2800" b="0" dirty="0" smtClean="0"/>
              <a:t>built from latches</a:t>
            </a:r>
            <a:r>
              <a:rPr lang="en-GB" sz="2800" b="0" dirty="0"/>
              <a:t>. This fact will make it somewhat easier to understand latches and flip-flops. </a:t>
            </a:r>
          </a:p>
        </p:txBody>
      </p:sp>
    </p:spTree>
    <p:extLst>
      <p:ext uri="{BB962C8B-B14F-4D97-AF65-F5344CB8AC3E}">
        <p14:creationId xmlns:p14="http://schemas.microsoft.com/office/powerpoint/2010/main" val="100609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Latches and Flip Flop</a:t>
            </a:r>
            <a:endParaRPr lang="en-US" dirty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b="0" dirty="0" smtClean="0"/>
              <a:t>Both </a:t>
            </a:r>
            <a:r>
              <a:rPr lang="en-GB" sz="2800" b="0" dirty="0"/>
              <a:t>latches </a:t>
            </a:r>
            <a:r>
              <a:rPr lang="en-GB" sz="2800" b="0" dirty="0" smtClean="0"/>
              <a:t>and flip-flops are circuit elements whose output depends </a:t>
            </a:r>
            <a:r>
              <a:rPr lang="en-GB" sz="2800" b="0" dirty="0"/>
              <a:t>not only on </a:t>
            </a:r>
            <a:r>
              <a:rPr lang="en-GB" sz="2800" b="0" dirty="0" smtClean="0"/>
              <a:t>the current </a:t>
            </a:r>
            <a:r>
              <a:rPr lang="en-GB" sz="2800" b="0" dirty="0"/>
              <a:t>inputs, but  </a:t>
            </a:r>
            <a:r>
              <a:rPr lang="en-GB" sz="2800" b="0" dirty="0" smtClean="0"/>
              <a:t>also on previous </a:t>
            </a:r>
            <a:r>
              <a:rPr lang="en-GB" sz="2800" b="0" dirty="0"/>
              <a:t>inputs </a:t>
            </a:r>
            <a:r>
              <a:rPr lang="en-GB" sz="2800" b="0" dirty="0" smtClean="0"/>
              <a:t>and </a:t>
            </a:r>
            <a:r>
              <a:rPr lang="en-GB" sz="2800" b="0" dirty="0"/>
              <a:t>outputs. </a:t>
            </a:r>
            <a:r>
              <a:rPr lang="en-GB" sz="2800" b="0" dirty="0" smtClean="0"/>
              <a:t>The difference </a:t>
            </a:r>
            <a:r>
              <a:rPr lang="en-GB" sz="2800" b="0" dirty="0"/>
              <a:t>between a </a:t>
            </a:r>
            <a:r>
              <a:rPr lang="en-GB" sz="2800" b="0" dirty="0" smtClean="0"/>
              <a:t>latch and </a:t>
            </a:r>
            <a:r>
              <a:rPr lang="en-GB" sz="2800" b="0" dirty="0"/>
              <a:t>a </a:t>
            </a:r>
            <a:r>
              <a:rPr lang="en-GB" sz="2800" b="0" dirty="0" smtClean="0"/>
              <a:t>flip-flop is that </a:t>
            </a:r>
            <a:r>
              <a:rPr lang="en-GB" sz="2800" b="0" dirty="0"/>
              <a:t>a </a:t>
            </a:r>
            <a:r>
              <a:rPr lang="en-GB" sz="2800" b="0" dirty="0" smtClean="0"/>
              <a:t>latch does </a:t>
            </a:r>
            <a:r>
              <a:rPr lang="en-GB" sz="2800" b="0" dirty="0"/>
              <a:t>not have a clock </a:t>
            </a:r>
            <a:r>
              <a:rPr lang="en-GB" sz="2800" b="0" dirty="0" smtClean="0"/>
              <a:t>signal, whereas </a:t>
            </a:r>
            <a:r>
              <a:rPr lang="en-GB" sz="2800" b="0" dirty="0"/>
              <a:t>a flip-flop always does</a:t>
            </a:r>
            <a:r>
              <a:rPr lang="en-GB" sz="2800" b="0" dirty="0" smtClean="0"/>
              <a:t>.</a:t>
            </a:r>
          </a:p>
          <a:p>
            <a:pPr algn="just"/>
            <a:r>
              <a:rPr lang="en-GB" sz="2800" b="0" dirty="0">
                <a:latin typeface="Arial" pitchFamily="34" charset="0"/>
              </a:rPr>
              <a:t>Common examples of latches:</a:t>
            </a:r>
          </a:p>
          <a:p>
            <a:pPr lvl="1" algn="just"/>
            <a:r>
              <a:rPr lang="en-GB" sz="2400" b="0" dirty="0">
                <a:latin typeface="Arial" pitchFamily="34" charset="0"/>
              </a:rPr>
              <a:t>S-R latch, S-R latch, D latch (= gated D latch)</a:t>
            </a:r>
          </a:p>
          <a:p>
            <a:pPr algn="just"/>
            <a:r>
              <a:rPr lang="en-GB" sz="2800" b="0" dirty="0" smtClean="0">
                <a:latin typeface="Arial" pitchFamily="34" charset="0"/>
              </a:rPr>
              <a:t>Common </a:t>
            </a:r>
            <a:r>
              <a:rPr lang="en-GB" sz="2800" b="0" dirty="0">
                <a:latin typeface="Arial" pitchFamily="34" charset="0"/>
              </a:rPr>
              <a:t>examples of flip-flops (FF):</a:t>
            </a:r>
          </a:p>
          <a:p>
            <a:pPr lvl="1" algn="just"/>
            <a:r>
              <a:rPr lang="en-GB" sz="2400" b="0" dirty="0">
                <a:latin typeface="Arial" pitchFamily="34" charset="0"/>
              </a:rPr>
              <a:t>D-FF, D-FF with enable, Scan-FF, JK-FF, T-FF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907792" y="4480560"/>
            <a:ext cx="21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206" y="4501895"/>
            <a:ext cx="225572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15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S-R Latch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0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Times New Roman" pitchFamily="18" charset="0"/>
              </a:rPr>
              <a:t>Circuit Design Using NOR gates</a:t>
            </a: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Arial" pitchFamily="34" charset="0"/>
                <a:cs typeface="Times New Roman" pitchFamily="18" charset="0"/>
              </a:rPr>
              <a:t>Function Table: </a:t>
            </a:r>
            <a:endParaRPr lang="en-US" sz="2400" dirty="0" smtClean="0">
              <a:latin typeface="Arial" pitchFamily="34" charset="0"/>
              <a:cs typeface="Times New Roman" pitchFamily="18" charset="0"/>
            </a:endParaRPr>
          </a:p>
          <a:p>
            <a:endParaRPr lang="en-US" sz="24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950700" name="Rectangle 428"/>
          <p:cNvSpPr>
            <a:spLocks noChangeArrowheads="1"/>
          </p:cNvSpPr>
          <p:nvPr/>
        </p:nvSpPr>
        <p:spPr bwMode="auto">
          <a:xfrm>
            <a:off x="3803655" y="5118598"/>
            <a:ext cx="2377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hold</a:t>
            </a:r>
            <a:r>
              <a:rPr lang="en-US" b="0" dirty="0" smtClean="0"/>
              <a:t>, </a:t>
            </a:r>
            <a:r>
              <a:rPr lang="en-US" b="0" dirty="0"/>
              <a:t>no change</a:t>
            </a:r>
          </a:p>
        </p:txBody>
      </p:sp>
      <p:sp>
        <p:nvSpPr>
          <p:cNvPr id="950701" name="Rectangle 429"/>
          <p:cNvSpPr>
            <a:spLocks noChangeArrowheads="1"/>
          </p:cNvSpPr>
          <p:nvPr/>
        </p:nvSpPr>
        <p:spPr bwMode="auto">
          <a:xfrm>
            <a:off x="3798527" y="5538385"/>
            <a:ext cx="989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Reset</a:t>
            </a:r>
            <a:endParaRPr lang="en-US" b="0" dirty="0"/>
          </a:p>
        </p:txBody>
      </p:sp>
      <p:sp>
        <p:nvSpPr>
          <p:cNvPr id="950702" name="Rectangle 430"/>
          <p:cNvSpPr>
            <a:spLocks noChangeArrowheads="1"/>
          </p:cNvSpPr>
          <p:nvPr/>
        </p:nvSpPr>
        <p:spPr bwMode="auto">
          <a:xfrm>
            <a:off x="3798527" y="5806925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Set</a:t>
            </a:r>
            <a:endParaRPr lang="en-US" b="0" dirty="0"/>
          </a:p>
        </p:txBody>
      </p:sp>
      <p:sp>
        <p:nvSpPr>
          <p:cNvPr id="950703" name="Rectangle 431"/>
          <p:cNvSpPr>
            <a:spLocks noChangeArrowheads="1"/>
          </p:cNvSpPr>
          <p:nvPr/>
        </p:nvSpPr>
        <p:spPr bwMode="auto">
          <a:xfrm>
            <a:off x="3773263" y="6206722"/>
            <a:ext cx="4249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not </a:t>
            </a:r>
            <a:r>
              <a:rPr lang="en-US" b="0" dirty="0"/>
              <a:t>allowed, unstable (</a:t>
            </a:r>
            <a:r>
              <a:rPr lang="en-US" b="0" dirty="0" smtClean="0"/>
              <a:t>Q=QN)</a:t>
            </a:r>
            <a:endParaRPr lang="en-US" b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187" y="1804572"/>
            <a:ext cx="4035426" cy="1885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857" y="4487747"/>
            <a:ext cx="3052193" cy="2344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S-R </a:t>
            </a:r>
            <a:r>
              <a:rPr lang="en-US" dirty="0"/>
              <a:t>latch</a:t>
            </a:r>
          </a:p>
        </p:txBody>
      </p:sp>
      <p:sp>
        <p:nvSpPr>
          <p:cNvPr id="969792" name="Text Box 64"/>
          <p:cNvSpPr txBox="1">
            <a:spLocks noChangeArrowheads="1"/>
          </p:cNvSpPr>
          <p:nvPr/>
        </p:nvSpPr>
        <p:spPr bwMode="auto">
          <a:xfrm>
            <a:off x="509974" y="3207465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Function table:</a:t>
            </a:r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769705" y="239483"/>
            <a:ext cx="846362" cy="278943"/>
            <a:chOff x="2566" y="168"/>
            <a:chExt cx="662" cy="0"/>
          </a:xfrm>
        </p:grpSpPr>
        <p:sp>
          <p:nvSpPr>
            <p:cNvPr id="969801" name="Line 73"/>
            <p:cNvSpPr>
              <a:spLocks noChangeShapeType="1"/>
            </p:cNvSpPr>
            <p:nvPr/>
          </p:nvSpPr>
          <p:spPr bwMode="auto">
            <a:xfrm>
              <a:off x="2566" y="168"/>
              <a:ext cx="144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969802" name="Line 74"/>
            <p:cNvSpPr>
              <a:spLocks noChangeShapeType="1"/>
            </p:cNvSpPr>
            <p:nvPr/>
          </p:nvSpPr>
          <p:spPr bwMode="auto">
            <a:xfrm>
              <a:off x="3068" y="168"/>
              <a:ext cx="16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108" y="3815810"/>
            <a:ext cx="3112635" cy="2408316"/>
          </a:xfrm>
          <a:prstGeom prst="rect">
            <a:avLst/>
          </a:prstGeom>
        </p:spPr>
      </p:pic>
      <p:pic>
        <p:nvPicPr>
          <p:cNvPr id="11266" name="Picture 2" descr="http://images-mediawiki-sites.thefullwiki.org/05/2/3/9/3945093225136267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350" y="1282647"/>
            <a:ext cx="2945697" cy="184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5079" y="4482591"/>
            <a:ext cx="4401693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62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Clocked (NOR) S-R Latch</a:t>
            </a:r>
          </a:p>
        </p:txBody>
      </p:sp>
      <p:sp>
        <p:nvSpPr>
          <p:cNvPr id="958472" name="Freeform 8"/>
          <p:cNvSpPr>
            <a:spLocks/>
          </p:cNvSpPr>
          <p:nvPr/>
        </p:nvSpPr>
        <p:spPr bwMode="auto">
          <a:xfrm>
            <a:off x="5162550" y="3001963"/>
            <a:ext cx="1349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5" y="0"/>
              </a:cxn>
              <a:cxn ang="0">
                <a:pos x="0" y="0"/>
              </a:cxn>
            </a:cxnLst>
            <a:rect l="0" t="0" r="r" b="b"/>
            <a:pathLst>
              <a:path w="85">
                <a:moveTo>
                  <a:pt x="0" y="0"/>
                </a:moveTo>
                <a:lnTo>
                  <a:pt x="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8503" name="Text Box 39"/>
          <p:cNvSpPr txBox="1">
            <a:spLocks noChangeArrowheads="1"/>
          </p:cNvSpPr>
          <p:nvPr/>
        </p:nvSpPr>
        <p:spPr bwMode="auto">
          <a:xfrm>
            <a:off x="657225" y="3930650"/>
            <a:ext cx="76771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800" b="0" dirty="0" err="1"/>
              <a:t>Clk</a:t>
            </a:r>
            <a:r>
              <a:rPr lang="en-US" sz="2800" b="0" dirty="0"/>
              <a:t>=0: input has no effect: latch is always  in “hold” </a:t>
            </a:r>
            <a:r>
              <a:rPr lang="en-US" sz="2800" b="0" dirty="0" smtClean="0"/>
              <a:t>mode (retain its previous state)</a:t>
            </a:r>
            <a:endParaRPr lang="en-US" sz="2800" b="0" dirty="0"/>
          </a:p>
          <a:p>
            <a:pPr>
              <a:buFont typeface="Arial" pitchFamily="34" charset="0"/>
              <a:buChar char="•"/>
            </a:pPr>
            <a:endParaRPr lang="en-US" sz="2800" b="0" dirty="0" smtClean="0"/>
          </a:p>
          <a:p>
            <a:pPr>
              <a:buFont typeface="Arial" pitchFamily="34" charset="0"/>
              <a:buChar char="•"/>
            </a:pPr>
            <a:r>
              <a:rPr lang="en-US" sz="2800" b="0" dirty="0" smtClean="0"/>
              <a:t> </a:t>
            </a:r>
            <a:r>
              <a:rPr lang="en-US" sz="2800" b="0" dirty="0" err="1" smtClean="0"/>
              <a:t>Clk</a:t>
            </a:r>
            <a:r>
              <a:rPr lang="en-US" sz="2800" b="0" dirty="0" smtClean="0"/>
              <a:t>=1</a:t>
            </a:r>
            <a:r>
              <a:rPr lang="en-US" sz="2800" b="0" dirty="0"/>
              <a:t>: latch is a regular S-R latch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11" y="1439863"/>
            <a:ext cx="3557389" cy="20716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7488" y="1439863"/>
            <a:ext cx="2547257" cy="21965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latch</a:t>
            </a:r>
            <a:endParaRPr lang="en-US" dirty="0"/>
          </a:p>
        </p:txBody>
      </p:sp>
      <p:sp>
        <p:nvSpPr>
          <p:cNvPr id="969792" name="Text Box 64"/>
          <p:cNvSpPr txBox="1">
            <a:spLocks noChangeArrowheads="1"/>
          </p:cNvSpPr>
          <p:nvPr/>
        </p:nvSpPr>
        <p:spPr bwMode="auto">
          <a:xfrm>
            <a:off x="715963" y="3506204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Function table: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108" y="1330369"/>
            <a:ext cx="4257068" cy="21758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8086" y="3822894"/>
            <a:ext cx="3733800" cy="26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2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12478</TotalTime>
  <Words>963</Words>
  <Application>Microsoft Office PowerPoint</Application>
  <PresentationFormat>On-screen Show (4:3)</PresentationFormat>
  <Paragraphs>193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Arial</vt:lpstr>
      <vt:lpstr>Symbol</vt:lpstr>
      <vt:lpstr>Times New Roman</vt:lpstr>
      <vt:lpstr>TimesTen</vt:lpstr>
      <vt:lpstr>Wingdings</vt:lpstr>
      <vt:lpstr>Default Design</vt:lpstr>
      <vt:lpstr>6_Default Design</vt:lpstr>
      <vt:lpstr>Sequential Circuits</vt:lpstr>
      <vt:lpstr>Sequential Circuits</vt:lpstr>
      <vt:lpstr>Sequential Circuits</vt:lpstr>
      <vt:lpstr>Latches and Flip Flop</vt:lpstr>
      <vt:lpstr>Latches and Flip Flop</vt:lpstr>
      <vt:lpstr>S-R Latch</vt:lpstr>
      <vt:lpstr>S-R latch</vt:lpstr>
      <vt:lpstr>Clocked (NOR) S-R Latch</vt:lpstr>
      <vt:lpstr>D latch</vt:lpstr>
      <vt:lpstr>Flip-Flop</vt:lpstr>
      <vt:lpstr>Flip-Flop</vt:lpstr>
      <vt:lpstr>Flip-Flop</vt:lpstr>
      <vt:lpstr>D Flip-Flop</vt:lpstr>
      <vt:lpstr>J-K Flip-flop</vt:lpstr>
      <vt:lpstr>T Flip-flop</vt:lpstr>
      <vt:lpstr>Flip-Flop Characteristic Tables</vt:lpstr>
      <vt:lpstr>Flip-Flop Characteristic Equations</vt:lpstr>
      <vt:lpstr>Characteristics Equation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2 - Part 1 - PPT - Mano &amp; Kime - 2nd Ed</dc:title>
  <dc:creator>Kaminski &amp; Kime</dc:creator>
  <dc:description>Fall 2001 Draft</dc:description>
  <cp:lastModifiedBy>Barroon</cp:lastModifiedBy>
  <cp:revision>705</cp:revision>
  <cp:lastPrinted>1999-06-21T13:11:14Z</cp:lastPrinted>
  <dcterms:created xsi:type="dcterms:W3CDTF">2012-10-28T21:51:24Z</dcterms:created>
  <dcterms:modified xsi:type="dcterms:W3CDTF">2016-12-05T09:51:59Z</dcterms:modified>
</cp:coreProperties>
</file>